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46D65-0409-4145-B75F-B5AAA7B24258}" v="42" dt="2022-10-02T16:49:29.8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7" d="100"/>
          <a:sy n="37" d="100"/>
        </p:scale>
        <p:origin x="1060" y="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 Abia Ediete" userId="88fdfd61ce9bacec" providerId="LiveId" clId="{5CF46D65-0409-4145-B75F-B5AAA7B24258}"/>
    <pc:docChg chg="custSel modSld">
      <pc:chgData name="Mary Abia Ediete" userId="88fdfd61ce9bacec" providerId="LiveId" clId="{5CF46D65-0409-4145-B75F-B5AAA7B24258}" dt="2023-03-24T23:15:12.671" v="107" actId="478"/>
      <pc:docMkLst>
        <pc:docMk/>
      </pc:docMkLst>
      <pc:sldChg chg="addSp delSp modSp mod modTransition delAnim modAnim">
        <pc:chgData name="Mary Abia Ediete" userId="88fdfd61ce9bacec" providerId="LiveId" clId="{5CF46D65-0409-4145-B75F-B5AAA7B24258}" dt="2023-03-24T23:14:31.869" v="87" actId="478"/>
        <pc:sldMkLst>
          <pc:docMk/>
          <pc:sldMk cId="0" sldId="256"/>
        </pc:sldMkLst>
        <pc:spChg chg="mod">
          <ac:chgData name="Mary Abia Ediete" userId="88fdfd61ce9bacec" providerId="LiveId" clId="{5CF46D65-0409-4145-B75F-B5AAA7B24258}" dt="2022-10-02T14:43:53.615" v="1" actId="20577"/>
          <ac:spMkLst>
            <pc:docMk/>
            <pc:sldMk cId="0" sldId="256"/>
            <ac:spMk id="3" creationId="{00000000-0000-0000-0000-000000000000}"/>
          </ac:spMkLst>
        </pc:spChg>
        <pc:picChg chg="add del mod">
          <ac:chgData name="Mary Abia Ediete" userId="88fdfd61ce9bacec" providerId="LiveId" clId="{5CF46D65-0409-4145-B75F-B5AAA7B24258}" dt="2022-10-02T16:49:05.084" v="85"/>
          <ac:picMkLst>
            <pc:docMk/>
            <pc:sldMk cId="0" sldId="256"/>
            <ac:picMk id="8" creationId="{54313C6D-ABF4-600A-CEAB-59D129177C8F}"/>
          </ac:picMkLst>
        </pc:picChg>
        <pc:picChg chg="add del mod">
          <ac:chgData name="Mary Abia Ediete" userId="88fdfd61ce9bacec" providerId="LiveId" clId="{5CF46D65-0409-4145-B75F-B5AAA7B24258}" dt="2022-10-02T14:51:29.154" v="50"/>
          <ac:picMkLst>
            <pc:docMk/>
            <pc:sldMk cId="0" sldId="256"/>
            <ac:picMk id="10" creationId="{9E010BA5-5868-CE6F-4F0D-5A6A4D627EB7}"/>
          </ac:picMkLst>
        </pc:picChg>
        <pc:picChg chg="add del mod ord">
          <ac:chgData name="Mary Abia Ediete" userId="88fdfd61ce9bacec" providerId="LiveId" clId="{5CF46D65-0409-4145-B75F-B5AAA7B24258}" dt="2022-10-02T16:49:29.826" v="86"/>
          <ac:picMkLst>
            <pc:docMk/>
            <pc:sldMk cId="0" sldId="256"/>
            <ac:picMk id="11" creationId="{FB5CEF67-DE25-298C-B304-649B71BA20FC}"/>
          </ac:picMkLst>
        </pc:picChg>
        <pc:picChg chg="add del mod">
          <ac:chgData name="Mary Abia Ediete" userId="88fdfd61ce9bacec" providerId="LiveId" clId="{5CF46D65-0409-4145-B75F-B5AAA7B24258}" dt="2023-03-24T23:14:31.869" v="87" actId="478"/>
          <ac:picMkLst>
            <pc:docMk/>
            <pc:sldMk cId="0" sldId="256"/>
            <ac:picMk id="12" creationId="{EAAEBD21-E102-B29B-5CBB-027132C11975}"/>
          </ac:picMkLst>
        </pc:picChg>
        <pc:picChg chg="add del mod ord">
          <ac:chgData name="Mary Abia Ediete" userId="88fdfd61ce9bacec" providerId="LiveId" clId="{5CF46D65-0409-4145-B75F-B5AAA7B24258}" dt="2022-10-02T14:52:52.040" v="51"/>
          <ac:picMkLst>
            <pc:docMk/>
            <pc:sldMk cId="0" sldId="256"/>
            <ac:picMk id="13" creationId="{D0D46C52-1373-AD45-71EB-41C460193B63}"/>
          </ac:picMkLst>
        </pc:picChg>
        <pc:picChg chg="add del mod">
          <ac:chgData name="Mary Abia Ediete" userId="88fdfd61ce9bacec" providerId="LiveId" clId="{5CF46D65-0409-4145-B75F-B5AAA7B24258}" dt="2022-10-02T16:47:34.212" v="82"/>
          <ac:picMkLst>
            <pc:docMk/>
            <pc:sldMk cId="0" sldId="256"/>
            <ac:picMk id="14" creationId="{0693DF82-C59A-0FF6-3A63-A3D0223D30A3}"/>
          </ac:picMkLst>
        </pc:picChg>
      </pc:sldChg>
      <pc:sldChg chg="addSp delSp modSp mod modTransition delAnim modAnim">
        <pc:chgData name="Mary Abia Ediete" userId="88fdfd61ce9bacec" providerId="LiveId" clId="{5CF46D65-0409-4145-B75F-B5AAA7B24258}" dt="2023-03-24T23:14:36.071" v="89" actId="478"/>
        <pc:sldMkLst>
          <pc:docMk/>
          <pc:sldMk cId="0" sldId="257"/>
        </pc:sldMkLst>
        <pc:picChg chg="add del mod">
          <ac:chgData name="Mary Abia Ediete" userId="88fdfd61ce9bacec" providerId="LiveId" clId="{5CF46D65-0409-4145-B75F-B5AAA7B24258}" dt="2022-10-02T14:59:14.049" v="54"/>
          <ac:picMkLst>
            <pc:docMk/>
            <pc:sldMk cId="0" sldId="257"/>
            <ac:picMk id="14" creationId="{1CD4466B-C544-CAD9-D299-7F029B5862EA}"/>
          </ac:picMkLst>
        </pc:picChg>
        <pc:picChg chg="add del mod ord">
          <ac:chgData name="Mary Abia Ediete" userId="88fdfd61ce9bacec" providerId="LiveId" clId="{5CF46D65-0409-4145-B75F-B5AAA7B24258}" dt="2022-10-02T14:59:38.169" v="55"/>
          <ac:picMkLst>
            <pc:docMk/>
            <pc:sldMk cId="0" sldId="257"/>
            <ac:picMk id="17" creationId="{8E65E0A5-3AAD-EA96-F09A-005402631351}"/>
          </ac:picMkLst>
        </pc:picChg>
        <pc:picChg chg="add del mod">
          <ac:chgData name="Mary Abia Ediete" userId="88fdfd61ce9bacec" providerId="LiveId" clId="{5CF46D65-0409-4145-B75F-B5AAA7B24258}" dt="2022-10-02T14:59:46.895" v="57"/>
          <ac:picMkLst>
            <pc:docMk/>
            <pc:sldMk cId="0" sldId="257"/>
            <ac:picMk id="18" creationId="{4F90603C-F186-001F-FF58-C682A11D3AA8}"/>
          </ac:picMkLst>
        </pc:picChg>
        <pc:picChg chg="add del mod ord">
          <ac:chgData name="Mary Abia Ediete" userId="88fdfd61ce9bacec" providerId="LiveId" clId="{5CF46D65-0409-4145-B75F-B5AAA7B24258}" dt="2022-10-02T15:01:02.546" v="58"/>
          <ac:picMkLst>
            <pc:docMk/>
            <pc:sldMk cId="0" sldId="257"/>
            <ac:picMk id="21" creationId="{BAC041B8-33E7-C2AE-769D-71F61C517095}"/>
          </ac:picMkLst>
        </pc:picChg>
        <pc:picChg chg="add del mod">
          <ac:chgData name="Mary Abia Ediete" userId="88fdfd61ce9bacec" providerId="LiveId" clId="{5CF46D65-0409-4145-B75F-B5AAA7B24258}" dt="2023-03-24T23:14:36.071" v="89" actId="478"/>
          <ac:picMkLst>
            <pc:docMk/>
            <pc:sldMk cId="0" sldId="257"/>
            <ac:picMk id="22" creationId="{B898E7C4-D27B-A2DA-2AD7-8270EE910BDD}"/>
          </ac:picMkLst>
        </pc:picChg>
      </pc:sldChg>
      <pc:sldChg chg="addSp delSp modSp mod delAnim">
        <pc:chgData name="Mary Abia Ediete" userId="88fdfd61ce9bacec" providerId="LiveId" clId="{5CF46D65-0409-4145-B75F-B5AAA7B24258}" dt="2023-03-24T23:14:39.739" v="91" actId="478"/>
        <pc:sldMkLst>
          <pc:docMk/>
          <pc:sldMk cId="0" sldId="258"/>
        </pc:sldMkLst>
        <pc:picChg chg="add del mod">
          <ac:chgData name="Mary Abia Ediete" userId="88fdfd61ce9bacec" providerId="LiveId" clId="{5CF46D65-0409-4145-B75F-B5AAA7B24258}" dt="2023-03-24T23:14:39.739" v="91" actId="478"/>
          <ac:picMkLst>
            <pc:docMk/>
            <pc:sldMk cId="0" sldId="258"/>
            <ac:picMk id="22" creationId="{44DC548F-82BA-2158-AD52-DE9E3CC91461}"/>
          </ac:picMkLst>
        </pc:picChg>
      </pc:sldChg>
      <pc:sldChg chg="addSp delSp modSp mod delAnim">
        <pc:chgData name="Mary Abia Ediete" userId="88fdfd61ce9bacec" providerId="LiveId" clId="{5CF46D65-0409-4145-B75F-B5AAA7B24258}" dt="2023-03-24T23:14:42.822" v="93" actId="478"/>
        <pc:sldMkLst>
          <pc:docMk/>
          <pc:sldMk cId="0" sldId="259"/>
        </pc:sldMkLst>
        <pc:spChg chg="mod">
          <ac:chgData name="Mary Abia Ediete" userId="88fdfd61ce9bacec" providerId="LiveId" clId="{5CF46D65-0409-4145-B75F-B5AAA7B24258}" dt="2022-10-02T14:44:24.815" v="5" actId="20577"/>
          <ac:spMkLst>
            <pc:docMk/>
            <pc:sldMk cId="0" sldId="259"/>
            <ac:spMk id="6" creationId="{00000000-0000-0000-0000-000000000000}"/>
          </ac:spMkLst>
        </pc:spChg>
        <pc:picChg chg="add del mod">
          <ac:chgData name="Mary Abia Ediete" userId="88fdfd61ce9bacec" providerId="LiveId" clId="{5CF46D65-0409-4145-B75F-B5AAA7B24258}" dt="2023-03-24T23:14:42.822" v="93" actId="478"/>
          <ac:picMkLst>
            <pc:docMk/>
            <pc:sldMk cId="0" sldId="259"/>
            <ac:picMk id="12" creationId="{E95D778D-31B6-7875-8990-8CA8379354F4}"/>
          </ac:picMkLst>
        </pc:picChg>
      </pc:sldChg>
      <pc:sldChg chg="addSp delSp modSp mod delAnim">
        <pc:chgData name="Mary Abia Ediete" userId="88fdfd61ce9bacec" providerId="LiveId" clId="{5CF46D65-0409-4145-B75F-B5AAA7B24258}" dt="2023-03-24T23:14:45.450" v="95" actId="478"/>
        <pc:sldMkLst>
          <pc:docMk/>
          <pc:sldMk cId="0" sldId="260"/>
        </pc:sldMkLst>
        <pc:picChg chg="add del mod">
          <ac:chgData name="Mary Abia Ediete" userId="88fdfd61ce9bacec" providerId="LiveId" clId="{5CF46D65-0409-4145-B75F-B5AAA7B24258}" dt="2023-03-24T23:14:45.450" v="95" actId="478"/>
          <ac:picMkLst>
            <pc:docMk/>
            <pc:sldMk cId="0" sldId="260"/>
            <ac:picMk id="31" creationId="{60209451-018E-233A-05FA-E2728D9E04B5}"/>
          </ac:picMkLst>
        </pc:picChg>
      </pc:sldChg>
      <pc:sldChg chg="addSp delSp modSp mod modTransition delAnim modAnim">
        <pc:chgData name="Mary Abia Ediete" userId="88fdfd61ce9bacec" providerId="LiveId" clId="{5CF46D65-0409-4145-B75F-B5AAA7B24258}" dt="2023-03-24T23:14:48.239" v="96" actId="478"/>
        <pc:sldMkLst>
          <pc:docMk/>
          <pc:sldMk cId="0" sldId="261"/>
        </pc:sldMkLst>
        <pc:picChg chg="add del mod">
          <ac:chgData name="Mary Abia Ediete" userId="88fdfd61ce9bacec" providerId="LiveId" clId="{5CF46D65-0409-4145-B75F-B5AAA7B24258}" dt="2022-10-02T15:15:37.717" v="64"/>
          <ac:picMkLst>
            <pc:docMk/>
            <pc:sldMk cId="0" sldId="261"/>
            <ac:picMk id="14" creationId="{60526435-9B03-1F20-0F78-235C2BCE4416}"/>
          </ac:picMkLst>
        </pc:picChg>
        <pc:picChg chg="add del mod ord">
          <ac:chgData name="Mary Abia Ediete" userId="88fdfd61ce9bacec" providerId="LiveId" clId="{5CF46D65-0409-4145-B75F-B5AAA7B24258}" dt="2022-10-02T15:19:40.319" v="65"/>
          <ac:picMkLst>
            <pc:docMk/>
            <pc:sldMk cId="0" sldId="261"/>
            <ac:picMk id="16" creationId="{C8B1C502-0E48-AC9E-C9CF-5B62707E211C}"/>
          </ac:picMkLst>
        </pc:picChg>
        <pc:picChg chg="add del mod">
          <ac:chgData name="Mary Abia Ediete" userId="88fdfd61ce9bacec" providerId="LiveId" clId="{5CF46D65-0409-4145-B75F-B5AAA7B24258}" dt="2023-03-24T23:14:48.239" v="96" actId="478"/>
          <ac:picMkLst>
            <pc:docMk/>
            <pc:sldMk cId="0" sldId="261"/>
            <ac:picMk id="17" creationId="{4C00E3DB-5E83-EBFF-08F3-06E8B8FA0362}"/>
          </ac:picMkLst>
        </pc:picChg>
      </pc:sldChg>
      <pc:sldChg chg="addSp delSp modSp mod modTransition delAnim modAnim">
        <pc:chgData name="Mary Abia Ediete" userId="88fdfd61ce9bacec" providerId="LiveId" clId="{5CF46D65-0409-4145-B75F-B5AAA7B24258}" dt="2023-03-24T23:14:51.160" v="98" actId="478"/>
        <pc:sldMkLst>
          <pc:docMk/>
          <pc:sldMk cId="0" sldId="262"/>
        </pc:sldMkLst>
        <pc:picChg chg="add del mod">
          <ac:chgData name="Mary Abia Ediete" userId="88fdfd61ce9bacec" providerId="LiveId" clId="{5CF46D65-0409-4145-B75F-B5AAA7B24258}" dt="2022-10-02T15:20:12.853" v="67"/>
          <ac:picMkLst>
            <pc:docMk/>
            <pc:sldMk cId="0" sldId="262"/>
            <ac:picMk id="268" creationId="{3B9FF182-4002-E058-6E6C-8829A682AC06}"/>
          </ac:picMkLst>
        </pc:picChg>
        <pc:picChg chg="add del mod ord">
          <ac:chgData name="Mary Abia Ediete" userId="88fdfd61ce9bacec" providerId="LiveId" clId="{5CF46D65-0409-4145-B75F-B5AAA7B24258}" dt="2022-10-02T15:25:00.376" v="68"/>
          <ac:picMkLst>
            <pc:docMk/>
            <pc:sldMk cId="0" sldId="262"/>
            <ac:picMk id="276" creationId="{13953D46-EBC2-E6E4-19EA-C4184FC1873C}"/>
          </ac:picMkLst>
        </pc:picChg>
        <pc:picChg chg="add del mod">
          <ac:chgData name="Mary Abia Ediete" userId="88fdfd61ce9bacec" providerId="LiveId" clId="{5CF46D65-0409-4145-B75F-B5AAA7B24258}" dt="2023-03-24T23:14:51.160" v="98" actId="478"/>
          <ac:picMkLst>
            <pc:docMk/>
            <pc:sldMk cId="0" sldId="262"/>
            <ac:picMk id="277" creationId="{B15F1CF1-1A01-F6CC-81A1-67419C6E7FDB}"/>
          </ac:picMkLst>
        </pc:picChg>
      </pc:sldChg>
      <pc:sldChg chg="addSp delSp modSp mod delAnim">
        <pc:chgData name="Mary Abia Ediete" userId="88fdfd61ce9bacec" providerId="LiveId" clId="{5CF46D65-0409-4145-B75F-B5AAA7B24258}" dt="2023-03-24T23:14:53.989" v="100" actId="478"/>
        <pc:sldMkLst>
          <pc:docMk/>
          <pc:sldMk cId="0" sldId="263"/>
        </pc:sldMkLst>
        <pc:picChg chg="add del mod">
          <ac:chgData name="Mary Abia Ediete" userId="88fdfd61ce9bacec" providerId="LiveId" clId="{5CF46D65-0409-4145-B75F-B5AAA7B24258}" dt="2023-03-24T23:14:53.989" v="100" actId="478"/>
          <ac:picMkLst>
            <pc:docMk/>
            <pc:sldMk cId="0" sldId="263"/>
            <ac:picMk id="13" creationId="{DE57C83F-D536-ED62-6668-291D99FBC5C1}"/>
          </ac:picMkLst>
        </pc:picChg>
      </pc:sldChg>
      <pc:sldChg chg="addSp delSp modSp mod delAnim">
        <pc:chgData name="Mary Abia Ediete" userId="88fdfd61ce9bacec" providerId="LiveId" clId="{5CF46D65-0409-4145-B75F-B5AAA7B24258}" dt="2023-03-24T23:14:58.304" v="102" actId="478"/>
        <pc:sldMkLst>
          <pc:docMk/>
          <pc:sldMk cId="0" sldId="264"/>
        </pc:sldMkLst>
        <pc:spChg chg="mod">
          <ac:chgData name="Mary Abia Ediete" userId="88fdfd61ce9bacec" providerId="LiveId" clId="{5CF46D65-0409-4145-B75F-B5AAA7B24258}" dt="2022-10-02T14:47:38.429" v="47" actId="20577"/>
          <ac:spMkLst>
            <pc:docMk/>
            <pc:sldMk cId="0" sldId="264"/>
            <ac:spMk id="10" creationId="{00000000-0000-0000-0000-000000000000}"/>
          </ac:spMkLst>
        </pc:spChg>
        <pc:spChg chg="mod">
          <ac:chgData name="Mary Abia Ediete" userId="88fdfd61ce9bacec" providerId="LiveId" clId="{5CF46D65-0409-4145-B75F-B5AAA7B24258}" dt="2022-10-02T14:45:41.479" v="19" actId="20577"/>
          <ac:spMkLst>
            <pc:docMk/>
            <pc:sldMk cId="0" sldId="264"/>
            <ac:spMk id="14" creationId="{00000000-0000-0000-0000-000000000000}"/>
          </ac:spMkLst>
        </pc:spChg>
        <pc:picChg chg="del">
          <ac:chgData name="Mary Abia Ediete" userId="88fdfd61ce9bacec" providerId="LiveId" clId="{5CF46D65-0409-4145-B75F-B5AAA7B24258}" dt="2022-10-02T14:46:24.462" v="27" actId="478"/>
          <ac:picMkLst>
            <pc:docMk/>
            <pc:sldMk cId="0" sldId="264"/>
            <ac:picMk id="6" creationId="{00000000-0000-0000-0000-000000000000}"/>
          </ac:picMkLst>
        </pc:picChg>
        <pc:picChg chg="del">
          <ac:chgData name="Mary Abia Ediete" userId="88fdfd61ce9bacec" providerId="LiveId" clId="{5CF46D65-0409-4145-B75F-B5AAA7B24258}" dt="2022-10-02T14:46:30.037" v="29" actId="478"/>
          <ac:picMkLst>
            <pc:docMk/>
            <pc:sldMk cId="0" sldId="264"/>
            <ac:picMk id="7" creationId="{00000000-0000-0000-0000-000000000000}"/>
          </ac:picMkLst>
        </pc:picChg>
        <pc:picChg chg="del">
          <ac:chgData name="Mary Abia Ediete" userId="88fdfd61ce9bacec" providerId="LiveId" clId="{5CF46D65-0409-4145-B75F-B5AAA7B24258}" dt="2022-10-02T14:46:28.076" v="28" actId="478"/>
          <ac:picMkLst>
            <pc:docMk/>
            <pc:sldMk cId="0" sldId="264"/>
            <ac:picMk id="8" creationId="{00000000-0000-0000-0000-000000000000}"/>
          </ac:picMkLst>
        </pc:picChg>
        <pc:picChg chg="del">
          <ac:chgData name="Mary Abia Ediete" userId="88fdfd61ce9bacec" providerId="LiveId" clId="{5CF46D65-0409-4145-B75F-B5AAA7B24258}" dt="2022-10-02T14:46:34.342" v="30" actId="478"/>
          <ac:picMkLst>
            <pc:docMk/>
            <pc:sldMk cId="0" sldId="264"/>
            <ac:picMk id="9" creationId="{00000000-0000-0000-0000-000000000000}"/>
          </ac:picMkLst>
        </pc:picChg>
        <pc:picChg chg="add del mod">
          <ac:chgData name="Mary Abia Ediete" userId="88fdfd61ce9bacec" providerId="LiveId" clId="{5CF46D65-0409-4145-B75F-B5AAA7B24258}" dt="2023-03-24T23:14:58.304" v="102" actId="478"/>
          <ac:picMkLst>
            <pc:docMk/>
            <pc:sldMk cId="0" sldId="264"/>
            <ac:picMk id="18" creationId="{E219536A-F30B-BDFE-08DF-4CE016E4FA4E}"/>
          </ac:picMkLst>
        </pc:picChg>
      </pc:sldChg>
      <pc:sldChg chg="addSp delSp modSp mod delAnim">
        <pc:chgData name="Mary Abia Ediete" userId="88fdfd61ce9bacec" providerId="LiveId" clId="{5CF46D65-0409-4145-B75F-B5AAA7B24258}" dt="2023-03-24T23:15:02.669" v="104" actId="478"/>
        <pc:sldMkLst>
          <pc:docMk/>
          <pc:sldMk cId="0" sldId="265"/>
        </pc:sldMkLst>
        <pc:picChg chg="add del mod">
          <ac:chgData name="Mary Abia Ediete" userId="88fdfd61ce9bacec" providerId="LiveId" clId="{5CF46D65-0409-4145-B75F-B5AAA7B24258}" dt="2023-03-24T23:15:02.669" v="104" actId="478"/>
          <ac:picMkLst>
            <pc:docMk/>
            <pc:sldMk cId="0" sldId="265"/>
            <ac:picMk id="24" creationId="{2E082357-9AE6-86EF-A5E2-793B123F42AF}"/>
          </ac:picMkLst>
        </pc:picChg>
      </pc:sldChg>
      <pc:sldChg chg="addSp delSp modSp mod delAnim">
        <pc:chgData name="Mary Abia Ediete" userId="88fdfd61ce9bacec" providerId="LiveId" clId="{5CF46D65-0409-4145-B75F-B5AAA7B24258}" dt="2023-03-24T23:15:06.141" v="105" actId="478"/>
        <pc:sldMkLst>
          <pc:docMk/>
          <pc:sldMk cId="0" sldId="266"/>
        </pc:sldMkLst>
        <pc:picChg chg="add del mod">
          <ac:chgData name="Mary Abia Ediete" userId="88fdfd61ce9bacec" providerId="LiveId" clId="{5CF46D65-0409-4145-B75F-B5AAA7B24258}" dt="2023-03-24T23:15:06.141" v="105" actId="478"/>
          <ac:picMkLst>
            <pc:docMk/>
            <pc:sldMk cId="0" sldId="266"/>
            <ac:picMk id="19" creationId="{B9A4E44E-9AC4-74D1-DD07-15C8E8CA178E}"/>
          </ac:picMkLst>
        </pc:picChg>
      </pc:sldChg>
      <pc:sldChg chg="addSp delSp modSp mod delAnim">
        <pc:chgData name="Mary Abia Ediete" userId="88fdfd61ce9bacec" providerId="LiveId" clId="{5CF46D65-0409-4145-B75F-B5AAA7B24258}" dt="2023-03-24T23:15:09.389" v="106" actId="478"/>
        <pc:sldMkLst>
          <pc:docMk/>
          <pc:sldMk cId="0" sldId="267"/>
        </pc:sldMkLst>
        <pc:picChg chg="add del mod">
          <ac:chgData name="Mary Abia Ediete" userId="88fdfd61ce9bacec" providerId="LiveId" clId="{5CF46D65-0409-4145-B75F-B5AAA7B24258}" dt="2023-03-24T23:15:09.389" v="106" actId="478"/>
          <ac:picMkLst>
            <pc:docMk/>
            <pc:sldMk cId="0" sldId="267"/>
            <ac:picMk id="12" creationId="{AFD537EA-1098-3ED6-13DA-EB542EEA2CC7}"/>
          </ac:picMkLst>
        </pc:picChg>
      </pc:sldChg>
      <pc:sldChg chg="addSp delSp modSp mod modTransition delAnim modAnim">
        <pc:chgData name="Mary Abia Ediete" userId="88fdfd61ce9bacec" providerId="LiveId" clId="{5CF46D65-0409-4145-B75F-B5AAA7B24258}" dt="2023-03-24T23:15:12.671" v="107" actId="478"/>
        <pc:sldMkLst>
          <pc:docMk/>
          <pc:sldMk cId="0" sldId="268"/>
        </pc:sldMkLst>
        <pc:picChg chg="add del mod">
          <ac:chgData name="Mary Abia Ediete" userId="88fdfd61ce9bacec" providerId="LiveId" clId="{5CF46D65-0409-4145-B75F-B5AAA7B24258}" dt="2022-10-02T15:45:10.749" v="75"/>
          <ac:picMkLst>
            <pc:docMk/>
            <pc:sldMk cId="0" sldId="268"/>
            <ac:picMk id="10" creationId="{3B0BB28A-2859-E7E8-8DF4-47B4CBB97D90}"/>
          </ac:picMkLst>
        </pc:picChg>
        <pc:picChg chg="add del mod ord">
          <ac:chgData name="Mary Abia Ediete" userId="88fdfd61ce9bacec" providerId="LiveId" clId="{5CF46D65-0409-4145-B75F-B5AAA7B24258}" dt="2022-10-02T15:45:26.029" v="76"/>
          <ac:picMkLst>
            <pc:docMk/>
            <pc:sldMk cId="0" sldId="268"/>
            <ac:picMk id="13" creationId="{4BE09937-2776-8EC3-E17F-7D26EC4DA3E1}"/>
          </ac:picMkLst>
        </pc:picChg>
        <pc:picChg chg="add del mod">
          <ac:chgData name="Mary Abia Ediete" userId="88fdfd61ce9bacec" providerId="LiveId" clId="{5CF46D65-0409-4145-B75F-B5AAA7B24258}" dt="2023-03-24T23:15:12.671" v="107" actId="478"/>
          <ac:picMkLst>
            <pc:docMk/>
            <pc:sldMk cId="0" sldId="268"/>
            <ac:picMk id="14" creationId="{E0DE4198-90D1-D23B-2F2E-CE41FAA0B46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1" i="0">
                <a:solidFill>
                  <a:srgbClr val="523D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50" b="1" i="0">
                <a:solidFill>
                  <a:srgbClr val="523D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1" i="0">
                <a:solidFill>
                  <a:srgbClr val="523D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1" i="0">
                <a:solidFill>
                  <a:srgbClr val="523D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EC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05461" y="1573499"/>
            <a:ext cx="15277077" cy="1587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1" i="0">
                <a:solidFill>
                  <a:srgbClr val="523D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1036" y="3526125"/>
            <a:ext cx="14965927" cy="4711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1" i="0">
                <a:solidFill>
                  <a:srgbClr val="523D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endesk.com/blog/skills-" TargetMode="External"/><Relationship Id="rId2" Type="http://schemas.openxmlformats.org/officeDocument/2006/relationships/hyperlink" Target="http://www.ccl.org/articles/leading-effectively-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indtools.com/pages/article/newPPM_82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image" Target="../media/image24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63" Type="http://schemas.openxmlformats.org/officeDocument/2006/relationships/image" Target="../media/image66.png"/><Relationship Id="rId68" Type="http://schemas.openxmlformats.org/officeDocument/2006/relationships/image" Target="../media/image71.png"/><Relationship Id="rId16" Type="http://schemas.openxmlformats.org/officeDocument/2006/relationships/image" Target="../media/image19.png"/><Relationship Id="rId11" Type="http://schemas.openxmlformats.org/officeDocument/2006/relationships/image" Target="../media/image14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53" Type="http://schemas.openxmlformats.org/officeDocument/2006/relationships/image" Target="../media/image56.png"/><Relationship Id="rId58" Type="http://schemas.openxmlformats.org/officeDocument/2006/relationships/image" Target="../media/image61.png"/><Relationship Id="rId74" Type="http://schemas.openxmlformats.org/officeDocument/2006/relationships/image" Target="../media/image77.png"/><Relationship Id="rId79" Type="http://schemas.openxmlformats.org/officeDocument/2006/relationships/image" Target="../media/image82.png"/><Relationship Id="rId5" Type="http://schemas.openxmlformats.org/officeDocument/2006/relationships/image" Target="../media/image8.png"/><Relationship Id="rId61" Type="http://schemas.openxmlformats.org/officeDocument/2006/relationships/image" Target="../media/image64.png"/><Relationship Id="rId82" Type="http://schemas.openxmlformats.org/officeDocument/2006/relationships/image" Target="../media/image85.png"/><Relationship Id="rId19" Type="http://schemas.openxmlformats.org/officeDocument/2006/relationships/image" Target="../media/image2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56" Type="http://schemas.openxmlformats.org/officeDocument/2006/relationships/image" Target="../media/image59.png"/><Relationship Id="rId64" Type="http://schemas.openxmlformats.org/officeDocument/2006/relationships/image" Target="../media/image67.png"/><Relationship Id="rId69" Type="http://schemas.openxmlformats.org/officeDocument/2006/relationships/image" Target="../media/image72.png"/><Relationship Id="rId77" Type="http://schemas.openxmlformats.org/officeDocument/2006/relationships/image" Target="../media/image80.png"/><Relationship Id="rId8" Type="http://schemas.openxmlformats.org/officeDocument/2006/relationships/image" Target="../media/image11.png"/><Relationship Id="rId51" Type="http://schemas.openxmlformats.org/officeDocument/2006/relationships/image" Target="../media/image54.png"/><Relationship Id="rId72" Type="http://schemas.openxmlformats.org/officeDocument/2006/relationships/image" Target="../media/image75.png"/><Relationship Id="rId80" Type="http://schemas.openxmlformats.org/officeDocument/2006/relationships/image" Target="../media/image83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59" Type="http://schemas.openxmlformats.org/officeDocument/2006/relationships/image" Target="../media/image62.png"/><Relationship Id="rId67" Type="http://schemas.openxmlformats.org/officeDocument/2006/relationships/image" Target="../media/image70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70" Type="http://schemas.openxmlformats.org/officeDocument/2006/relationships/image" Target="../media/image73.png"/><Relationship Id="rId7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png"/><Relationship Id="rId57" Type="http://schemas.openxmlformats.org/officeDocument/2006/relationships/image" Target="../media/image60.png"/><Relationship Id="rId10" Type="http://schemas.openxmlformats.org/officeDocument/2006/relationships/image" Target="../media/image13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52" Type="http://schemas.openxmlformats.org/officeDocument/2006/relationships/image" Target="../media/image55.png"/><Relationship Id="rId60" Type="http://schemas.openxmlformats.org/officeDocument/2006/relationships/image" Target="../media/image63.png"/><Relationship Id="rId65" Type="http://schemas.openxmlformats.org/officeDocument/2006/relationships/image" Target="../media/image68.png"/><Relationship Id="rId73" Type="http://schemas.openxmlformats.org/officeDocument/2006/relationships/image" Target="../media/image76.png"/><Relationship Id="rId78" Type="http://schemas.openxmlformats.org/officeDocument/2006/relationships/image" Target="../media/image81.png"/><Relationship Id="rId81" Type="http://schemas.openxmlformats.org/officeDocument/2006/relationships/image" Target="../media/image8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9" Type="http://schemas.openxmlformats.org/officeDocument/2006/relationships/image" Target="../media/image42.png"/><Relationship Id="rId34" Type="http://schemas.openxmlformats.org/officeDocument/2006/relationships/image" Target="../media/image37.png"/><Relationship Id="rId50" Type="http://schemas.openxmlformats.org/officeDocument/2006/relationships/image" Target="../media/image53.png"/><Relationship Id="rId55" Type="http://schemas.openxmlformats.org/officeDocument/2006/relationships/image" Target="../media/image58.png"/><Relationship Id="rId76" Type="http://schemas.openxmlformats.org/officeDocument/2006/relationships/image" Target="../media/image79.png"/><Relationship Id="rId7" Type="http://schemas.openxmlformats.org/officeDocument/2006/relationships/image" Target="../media/image10.png"/><Relationship Id="rId71" Type="http://schemas.openxmlformats.org/officeDocument/2006/relationships/image" Target="../media/image74.png"/><Relationship Id="rId2" Type="http://schemas.openxmlformats.org/officeDocument/2006/relationships/image" Target="../media/image5.png"/><Relationship Id="rId29" Type="http://schemas.openxmlformats.org/officeDocument/2006/relationships/image" Target="../media/image32.png"/><Relationship Id="rId24" Type="http://schemas.openxmlformats.org/officeDocument/2006/relationships/image" Target="../media/image27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66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3447891"/>
            <a:ext cx="1292161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1918970" algn="l"/>
                <a:tab pos="6056630" algn="l"/>
                <a:tab pos="7332345" algn="l"/>
                <a:tab pos="11036935" algn="l"/>
              </a:tabLst>
            </a:pPr>
            <a:r>
              <a:rPr sz="6000" b="0" spc="1290" dirty="0">
                <a:latin typeface="Trebuchet MS"/>
                <a:cs typeface="Trebuchet MS"/>
              </a:rPr>
              <a:t>O</a:t>
            </a:r>
            <a:r>
              <a:rPr sz="6000" b="0" spc="370" dirty="0">
                <a:latin typeface="Trebuchet MS"/>
                <a:cs typeface="Trebuchet MS"/>
              </a:rPr>
              <a:t>R</a:t>
            </a:r>
            <a:r>
              <a:rPr sz="6000" b="0" spc="1285" dirty="0">
                <a:latin typeface="Trebuchet MS"/>
                <a:cs typeface="Trebuchet MS"/>
              </a:rPr>
              <a:t>G</a:t>
            </a:r>
            <a:r>
              <a:rPr sz="6000" b="0" spc="760" dirty="0">
                <a:latin typeface="Trebuchet MS"/>
                <a:cs typeface="Trebuchet MS"/>
              </a:rPr>
              <a:t>A</a:t>
            </a:r>
            <a:r>
              <a:rPr sz="6000" b="0" spc="380" dirty="0">
                <a:latin typeface="Trebuchet MS"/>
                <a:cs typeface="Trebuchet MS"/>
              </a:rPr>
              <a:t>N</a:t>
            </a:r>
            <a:r>
              <a:rPr sz="6000" b="0" spc="250" dirty="0">
                <a:latin typeface="Trebuchet MS"/>
                <a:cs typeface="Trebuchet MS"/>
              </a:rPr>
              <a:t>I</a:t>
            </a:r>
            <a:r>
              <a:rPr sz="6000" b="0" spc="775" dirty="0">
                <a:latin typeface="Trebuchet MS"/>
                <a:cs typeface="Trebuchet MS"/>
              </a:rPr>
              <a:t>Z</a:t>
            </a:r>
            <a:r>
              <a:rPr sz="6000" b="0" spc="760" dirty="0">
                <a:latin typeface="Trebuchet MS"/>
                <a:cs typeface="Trebuchet MS"/>
              </a:rPr>
              <a:t>A</a:t>
            </a:r>
            <a:r>
              <a:rPr sz="6000" b="0" spc="-245" dirty="0">
                <a:latin typeface="Trebuchet MS"/>
                <a:cs typeface="Trebuchet MS"/>
              </a:rPr>
              <a:t>T</a:t>
            </a:r>
            <a:r>
              <a:rPr sz="6000" b="0" spc="250" dirty="0">
                <a:latin typeface="Trebuchet MS"/>
                <a:cs typeface="Trebuchet MS"/>
              </a:rPr>
              <a:t>I</a:t>
            </a:r>
            <a:r>
              <a:rPr sz="6000" b="0" spc="1290" dirty="0">
                <a:latin typeface="Trebuchet MS"/>
                <a:cs typeface="Trebuchet MS"/>
              </a:rPr>
              <a:t>O</a:t>
            </a:r>
            <a:r>
              <a:rPr sz="6000" b="0" spc="380" dirty="0">
                <a:latin typeface="Trebuchet MS"/>
                <a:cs typeface="Trebuchet MS"/>
              </a:rPr>
              <a:t>N</a:t>
            </a:r>
            <a:r>
              <a:rPr sz="6000" b="0" spc="760" dirty="0">
                <a:latin typeface="Trebuchet MS"/>
                <a:cs typeface="Trebuchet MS"/>
              </a:rPr>
              <a:t>A</a:t>
            </a:r>
            <a:r>
              <a:rPr sz="6000" b="0" spc="-595" dirty="0">
                <a:latin typeface="Trebuchet MS"/>
                <a:cs typeface="Trebuchet MS"/>
              </a:rPr>
              <a:t>L</a:t>
            </a:r>
            <a:r>
              <a:rPr sz="6000" b="0" dirty="0">
                <a:latin typeface="Trebuchet MS"/>
                <a:cs typeface="Trebuchet MS"/>
              </a:rPr>
              <a:t>	</a:t>
            </a:r>
            <a:r>
              <a:rPr sz="6000" b="0" spc="1385" dirty="0">
                <a:latin typeface="Trebuchet MS"/>
                <a:cs typeface="Trebuchet MS"/>
              </a:rPr>
              <a:t>C</a:t>
            </a:r>
            <a:r>
              <a:rPr sz="6000" b="0" spc="265" dirty="0">
                <a:latin typeface="Trebuchet MS"/>
                <a:cs typeface="Trebuchet MS"/>
              </a:rPr>
              <a:t>H</a:t>
            </a:r>
            <a:r>
              <a:rPr sz="6000" b="0" spc="760" dirty="0">
                <a:latin typeface="Trebuchet MS"/>
                <a:cs typeface="Trebuchet MS"/>
              </a:rPr>
              <a:t>A</a:t>
            </a:r>
            <a:r>
              <a:rPr sz="6000" b="0" spc="380" dirty="0">
                <a:latin typeface="Trebuchet MS"/>
                <a:cs typeface="Trebuchet MS"/>
              </a:rPr>
              <a:t>N</a:t>
            </a:r>
            <a:r>
              <a:rPr sz="6000" b="0" spc="1285" dirty="0">
                <a:latin typeface="Trebuchet MS"/>
                <a:cs typeface="Trebuchet MS"/>
              </a:rPr>
              <a:t>G</a:t>
            </a:r>
            <a:r>
              <a:rPr sz="6000" b="0" spc="110" dirty="0">
                <a:latin typeface="Trebuchet MS"/>
                <a:cs typeface="Trebuchet MS"/>
              </a:rPr>
              <a:t>E</a:t>
            </a:r>
            <a:r>
              <a:rPr lang="en-GB" sz="6000" b="0" spc="110" dirty="0">
                <a:latin typeface="Trebuchet MS"/>
                <a:cs typeface="Trebuchet MS"/>
              </a:rPr>
              <a:t> </a:t>
            </a:r>
            <a:r>
              <a:rPr sz="6000" b="0" spc="425" dirty="0">
                <a:latin typeface="Trebuchet MS"/>
                <a:cs typeface="Trebuchet MS"/>
              </a:rPr>
              <a:t>P</a:t>
            </a:r>
            <a:r>
              <a:rPr sz="6000" b="0" spc="5" dirty="0">
                <a:latin typeface="Trebuchet MS"/>
                <a:cs typeface="Trebuchet MS"/>
              </a:rPr>
              <a:t>L</a:t>
            </a:r>
            <a:r>
              <a:rPr sz="6000" b="0" spc="760" dirty="0">
                <a:latin typeface="Trebuchet MS"/>
                <a:cs typeface="Trebuchet MS"/>
              </a:rPr>
              <a:t>A</a:t>
            </a:r>
            <a:r>
              <a:rPr sz="6000" b="0" spc="-145" dirty="0">
                <a:latin typeface="Trebuchet MS"/>
                <a:cs typeface="Trebuchet MS"/>
              </a:rPr>
              <a:t>N  </a:t>
            </a:r>
            <a:r>
              <a:rPr sz="6000" b="0" spc="500" dirty="0">
                <a:latin typeface="Trebuchet MS"/>
                <a:cs typeface="Trebuchet MS"/>
              </a:rPr>
              <a:t>FOR	</a:t>
            </a:r>
            <a:r>
              <a:rPr sz="6000" b="0" spc="585" dirty="0">
                <a:latin typeface="Trebuchet MS"/>
                <a:cs typeface="Trebuchet MS"/>
              </a:rPr>
              <a:t>HALOGEN	</a:t>
            </a:r>
            <a:r>
              <a:rPr sz="6000" b="0" spc="650" dirty="0">
                <a:latin typeface="Trebuchet MS"/>
                <a:cs typeface="Trebuchet MS"/>
              </a:rPr>
              <a:t>GROUP</a:t>
            </a:r>
            <a:endParaRPr sz="6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6597681"/>
            <a:ext cx="4241165" cy="224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3520" algn="l"/>
                <a:tab pos="2777490" algn="l"/>
              </a:tabLst>
            </a:pPr>
            <a:r>
              <a:rPr sz="2500" b="1" spc="-50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13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7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3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2500" b="1" dirty="0">
                <a:solidFill>
                  <a:srgbClr val="523D2F"/>
                </a:solidFill>
                <a:latin typeface="Tahoma"/>
                <a:cs typeface="Tahoma"/>
              </a:rPr>
              <a:t>	</a:t>
            </a:r>
            <a:r>
              <a:rPr sz="2500" b="1" spc="13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45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635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13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500" b="1" dirty="0">
                <a:solidFill>
                  <a:srgbClr val="523D2F"/>
                </a:solidFill>
                <a:latin typeface="Tahoma"/>
                <a:cs typeface="Tahoma"/>
              </a:rPr>
              <a:t>	</a:t>
            </a:r>
            <a:r>
              <a:rPr sz="2500" b="1" spc="-21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195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635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1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130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1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00" b="1" spc="-220" dirty="0">
                <a:solidFill>
                  <a:srgbClr val="523D2F"/>
                </a:solidFill>
                <a:latin typeface="Tahoma"/>
                <a:cs typeface="Tahoma"/>
              </a:rPr>
              <a:t>2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10" dirty="0">
                <a:solidFill>
                  <a:srgbClr val="523D2F"/>
                </a:solidFill>
                <a:latin typeface="Tahoma"/>
                <a:cs typeface="Tahoma"/>
              </a:rPr>
              <a:t>8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80" dirty="0">
                <a:solidFill>
                  <a:srgbClr val="523D2F"/>
                </a:solidFill>
                <a:latin typeface="Tahoma"/>
                <a:cs typeface="Tahoma"/>
              </a:rPr>
              <a:t>-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18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1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19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130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80" dirty="0">
                <a:solidFill>
                  <a:srgbClr val="523D2F"/>
                </a:solidFill>
                <a:latin typeface="Tahoma"/>
                <a:cs typeface="Tahoma"/>
              </a:rPr>
              <a:t>-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20" dirty="0">
                <a:solidFill>
                  <a:srgbClr val="523D2F"/>
                </a:solidFill>
                <a:latin typeface="Tahoma"/>
                <a:cs typeface="Tahoma"/>
              </a:rPr>
              <a:t>2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415" dirty="0">
                <a:solidFill>
                  <a:srgbClr val="523D2F"/>
                </a:solidFill>
                <a:latin typeface="Tahoma"/>
                <a:cs typeface="Tahoma"/>
              </a:rPr>
              <a:t>0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20" dirty="0">
                <a:solidFill>
                  <a:srgbClr val="523D2F"/>
                </a:solidFill>
                <a:latin typeface="Tahoma"/>
                <a:cs typeface="Tahoma"/>
              </a:rPr>
              <a:t>2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20" dirty="0">
                <a:solidFill>
                  <a:srgbClr val="523D2F"/>
                </a:solidFill>
                <a:latin typeface="Tahoma"/>
                <a:cs typeface="Tahoma"/>
              </a:rPr>
              <a:t>2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1040765" algn="l"/>
                <a:tab pos="2438400" algn="l"/>
                <a:tab pos="2833370" algn="l"/>
              </a:tabLst>
            </a:pPr>
            <a:r>
              <a:rPr sz="2500" b="1" spc="-245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45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18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2500" b="1" dirty="0">
                <a:solidFill>
                  <a:srgbClr val="523D2F"/>
                </a:solidFill>
                <a:latin typeface="Tahoma"/>
                <a:cs typeface="Tahoma"/>
              </a:rPr>
              <a:t>	</a:t>
            </a:r>
            <a:r>
              <a:rPr sz="2500" b="1" spc="-225" dirty="0">
                <a:solidFill>
                  <a:srgbClr val="523D2F"/>
                </a:solidFill>
                <a:latin typeface="Tahoma"/>
                <a:cs typeface="Tahoma"/>
              </a:rPr>
              <a:t>6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415" dirty="0">
                <a:solidFill>
                  <a:srgbClr val="523D2F"/>
                </a:solidFill>
                <a:latin typeface="Tahoma"/>
                <a:cs typeface="Tahoma"/>
              </a:rPr>
              <a:t>0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340" dirty="0">
                <a:solidFill>
                  <a:srgbClr val="523D2F"/>
                </a:solidFill>
                <a:latin typeface="Tahoma"/>
                <a:cs typeface="Tahoma"/>
              </a:rPr>
              <a:t>7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415" dirty="0">
                <a:solidFill>
                  <a:srgbClr val="523D2F"/>
                </a:solidFill>
                <a:latin typeface="Tahoma"/>
                <a:cs typeface="Tahoma"/>
              </a:rPr>
              <a:t>0</a:t>
            </a:r>
            <a:r>
              <a:rPr sz="2500" b="1" dirty="0">
                <a:solidFill>
                  <a:srgbClr val="523D2F"/>
                </a:solidFill>
                <a:latin typeface="Tahoma"/>
                <a:cs typeface="Tahoma"/>
              </a:rPr>
              <a:t>	</a:t>
            </a:r>
            <a:r>
              <a:rPr sz="2500" b="1" spc="-80" dirty="0">
                <a:solidFill>
                  <a:srgbClr val="523D2F"/>
                </a:solidFill>
                <a:latin typeface="Tahoma"/>
                <a:cs typeface="Tahoma"/>
              </a:rPr>
              <a:t>-</a:t>
            </a:r>
            <a:r>
              <a:rPr sz="2500" b="1" dirty="0">
                <a:solidFill>
                  <a:srgbClr val="523D2F"/>
                </a:solidFill>
                <a:latin typeface="Tahoma"/>
                <a:cs typeface="Tahoma"/>
              </a:rPr>
              <a:t>	</a:t>
            </a:r>
            <a:r>
              <a:rPr sz="2500" b="1" spc="-160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635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155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13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165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44994" y="8436006"/>
            <a:ext cx="19640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9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7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95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50" dirty="0">
                <a:solidFill>
                  <a:srgbClr val="523D2F"/>
                </a:solidFill>
                <a:latin typeface="Tahoma"/>
                <a:cs typeface="Tahoma"/>
              </a:rPr>
              <a:t>J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21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2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2500" b="1" spc="1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500" b="1" spc="-130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17"/>
    </mc:Choice>
    <mc:Fallback xmlns="">
      <p:transition spd="slow" advTm="210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2078" y="3312082"/>
            <a:ext cx="9228177" cy="64995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78168" y="5895964"/>
            <a:ext cx="153162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235" marR="5080" indent="-217170">
              <a:lnSpc>
                <a:spcPct val="115599"/>
              </a:lnSpc>
              <a:spcBef>
                <a:spcPts val="100"/>
              </a:spcBef>
            </a:pPr>
            <a:r>
              <a:rPr sz="2000" b="1" spc="-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2000" b="1" spc="-19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000" b="1" spc="11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000" b="1" spc="-19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2000" b="1" spc="-19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000" b="1" spc="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000" b="1" spc="-19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000" b="1" spc="45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2000" b="1" spc="-19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000" b="1" spc="-17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000" b="1" spc="-19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523D2F"/>
                </a:solidFill>
                <a:latin typeface="Tahoma"/>
                <a:cs typeface="Tahoma"/>
              </a:rPr>
              <a:t>N  </a:t>
            </a:r>
            <a:r>
              <a:rPr sz="2000" b="1" spc="45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2000" b="1" spc="-19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000" b="1" spc="-21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2000" b="1" spc="-19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000" b="1" spc="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000" b="1" spc="-19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000" b="1" spc="-195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2000" b="1" spc="-19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000" b="1" spc="-15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06554" y="6000244"/>
            <a:ext cx="3552190" cy="1775460"/>
          </a:xfrm>
          <a:custGeom>
            <a:avLst/>
            <a:gdLst/>
            <a:ahLst/>
            <a:cxnLst/>
            <a:rect l="l" t="t" r="r" b="b"/>
            <a:pathLst>
              <a:path w="3552190" h="1775459">
                <a:moveTo>
                  <a:pt x="1797665" y="1775120"/>
                </a:moveTo>
                <a:lnTo>
                  <a:pt x="1754077" y="1775120"/>
                </a:lnTo>
                <a:lnTo>
                  <a:pt x="1710508" y="1774586"/>
                </a:lnTo>
                <a:lnTo>
                  <a:pt x="1666972" y="1773517"/>
                </a:lnTo>
                <a:lnTo>
                  <a:pt x="1623507" y="1771914"/>
                </a:lnTo>
                <a:lnTo>
                  <a:pt x="1580129" y="1769779"/>
                </a:lnTo>
                <a:lnTo>
                  <a:pt x="1536874" y="1767112"/>
                </a:lnTo>
                <a:lnTo>
                  <a:pt x="1493757" y="1763915"/>
                </a:lnTo>
                <a:lnTo>
                  <a:pt x="1450817" y="1760191"/>
                </a:lnTo>
                <a:lnTo>
                  <a:pt x="1408066" y="1755941"/>
                </a:lnTo>
                <a:lnTo>
                  <a:pt x="1365543" y="1751168"/>
                </a:lnTo>
                <a:lnTo>
                  <a:pt x="1323261" y="1745874"/>
                </a:lnTo>
                <a:lnTo>
                  <a:pt x="1281257" y="1740065"/>
                </a:lnTo>
                <a:lnTo>
                  <a:pt x="1239545" y="1733740"/>
                </a:lnTo>
                <a:lnTo>
                  <a:pt x="1198163" y="1726907"/>
                </a:lnTo>
                <a:lnTo>
                  <a:pt x="1157122" y="1719567"/>
                </a:lnTo>
                <a:lnTo>
                  <a:pt x="1116461" y="1711728"/>
                </a:lnTo>
                <a:lnTo>
                  <a:pt x="1076190" y="1703390"/>
                </a:lnTo>
                <a:lnTo>
                  <a:pt x="1036347" y="1694562"/>
                </a:lnTo>
                <a:lnTo>
                  <a:pt x="996943" y="1685247"/>
                </a:lnTo>
                <a:lnTo>
                  <a:pt x="958015" y="1675453"/>
                </a:lnTo>
                <a:lnTo>
                  <a:pt x="919573" y="1665183"/>
                </a:lnTo>
                <a:lnTo>
                  <a:pt x="881653" y="1654446"/>
                </a:lnTo>
                <a:lnTo>
                  <a:pt x="844266" y="1643246"/>
                </a:lnTo>
                <a:lnTo>
                  <a:pt x="807445" y="1631591"/>
                </a:lnTo>
                <a:lnTo>
                  <a:pt x="771202" y="1619487"/>
                </a:lnTo>
                <a:lnTo>
                  <a:pt x="717985" y="1600509"/>
                </a:lnTo>
                <a:lnTo>
                  <a:pt x="666202" y="1580564"/>
                </a:lnTo>
                <a:lnTo>
                  <a:pt x="615920" y="1559679"/>
                </a:lnTo>
                <a:lnTo>
                  <a:pt x="567210" y="1537883"/>
                </a:lnTo>
                <a:lnTo>
                  <a:pt x="520140" y="1515207"/>
                </a:lnTo>
                <a:lnTo>
                  <a:pt x="474772" y="1491681"/>
                </a:lnTo>
                <a:lnTo>
                  <a:pt x="431165" y="1467334"/>
                </a:lnTo>
                <a:lnTo>
                  <a:pt x="389381" y="1442202"/>
                </a:lnTo>
                <a:lnTo>
                  <a:pt x="349478" y="1416319"/>
                </a:lnTo>
                <a:lnTo>
                  <a:pt x="311507" y="1389720"/>
                </a:lnTo>
                <a:lnTo>
                  <a:pt x="275519" y="1362438"/>
                </a:lnTo>
                <a:lnTo>
                  <a:pt x="241565" y="1334514"/>
                </a:lnTo>
                <a:lnTo>
                  <a:pt x="209692" y="1305985"/>
                </a:lnTo>
                <a:lnTo>
                  <a:pt x="179941" y="1276888"/>
                </a:lnTo>
                <a:lnTo>
                  <a:pt x="152352" y="1247263"/>
                </a:lnTo>
                <a:lnTo>
                  <a:pt x="126963" y="1217150"/>
                </a:lnTo>
                <a:lnTo>
                  <a:pt x="103810" y="1186592"/>
                </a:lnTo>
                <a:lnTo>
                  <a:pt x="76468" y="1145224"/>
                </a:lnTo>
                <a:lnTo>
                  <a:pt x="53220" y="1103236"/>
                </a:lnTo>
                <a:lnTo>
                  <a:pt x="34122" y="1060727"/>
                </a:lnTo>
                <a:lnTo>
                  <a:pt x="19221" y="1017802"/>
                </a:lnTo>
                <a:lnTo>
                  <a:pt x="8551" y="974563"/>
                </a:lnTo>
                <a:lnTo>
                  <a:pt x="2139" y="931114"/>
                </a:lnTo>
                <a:lnTo>
                  <a:pt x="0" y="887560"/>
                </a:lnTo>
                <a:lnTo>
                  <a:pt x="133" y="876667"/>
                </a:lnTo>
                <a:lnTo>
                  <a:pt x="3342" y="833129"/>
                </a:lnTo>
                <a:lnTo>
                  <a:pt x="10820" y="789723"/>
                </a:lnTo>
                <a:lnTo>
                  <a:pt x="22551" y="746552"/>
                </a:lnTo>
                <a:lnTo>
                  <a:pt x="38505" y="703721"/>
                </a:lnTo>
                <a:lnTo>
                  <a:pt x="58645" y="661333"/>
                </a:lnTo>
                <a:lnTo>
                  <a:pt x="82922" y="619490"/>
                </a:lnTo>
                <a:lnTo>
                  <a:pt x="111278" y="578293"/>
                </a:lnTo>
                <a:lnTo>
                  <a:pt x="135180" y="547880"/>
                </a:lnTo>
                <a:lnTo>
                  <a:pt x="161305" y="517926"/>
                </a:lnTo>
                <a:lnTo>
                  <a:pt x="189619" y="488473"/>
                </a:lnTo>
                <a:lnTo>
                  <a:pt x="220084" y="459560"/>
                </a:lnTo>
                <a:lnTo>
                  <a:pt x="252655" y="431228"/>
                </a:lnTo>
                <a:lnTo>
                  <a:pt x="287291" y="403515"/>
                </a:lnTo>
                <a:lnTo>
                  <a:pt x="323945" y="376457"/>
                </a:lnTo>
                <a:lnTo>
                  <a:pt x="362568" y="350091"/>
                </a:lnTo>
                <a:lnTo>
                  <a:pt x="403104" y="324455"/>
                </a:lnTo>
                <a:lnTo>
                  <a:pt x="445500" y="299582"/>
                </a:lnTo>
                <a:lnTo>
                  <a:pt x="489701" y="275505"/>
                </a:lnTo>
                <a:lnTo>
                  <a:pt x="535646" y="252257"/>
                </a:lnTo>
                <a:lnTo>
                  <a:pt x="583269" y="229872"/>
                </a:lnTo>
                <a:lnTo>
                  <a:pt x="632508" y="208377"/>
                </a:lnTo>
                <a:lnTo>
                  <a:pt x="683299" y="187802"/>
                </a:lnTo>
                <a:lnTo>
                  <a:pt x="735570" y="168176"/>
                </a:lnTo>
                <a:lnTo>
                  <a:pt x="789249" y="149525"/>
                </a:lnTo>
                <a:lnTo>
                  <a:pt x="825784" y="137645"/>
                </a:lnTo>
                <a:lnTo>
                  <a:pt x="862890" y="126217"/>
                </a:lnTo>
                <a:lnTo>
                  <a:pt x="900547" y="115247"/>
                </a:lnTo>
                <a:lnTo>
                  <a:pt x="938731" y="104743"/>
                </a:lnTo>
                <a:lnTo>
                  <a:pt x="977419" y="94710"/>
                </a:lnTo>
                <a:lnTo>
                  <a:pt x="1016588" y="85154"/>
                </a:lnTo>
                <a:lnTo>
                  <a:pt x="1056214" y="76082"/>
                </a:lnTo>
                <a:lnTo>
                  <a:pt x="1116461" y="63392"/>
                </a:lnTo>
                <a:lnTo>
                  <a:pt x="1157122" y="55553"/>
                </a:lnTo>
                <a:lnTo>
                  <a:pt x="1198163" y="48213"/>
                </a:lnTo>
                <a:lnTo>
                  <a:pt x="1239546" y="41380"/>
                </a:lnTo>
                <a:lnTo>
                  <a:pt x="1281257" y="35055"/>
                </a:lnTo>
                <a:lnTo>
                  <a:pt x="1323261" y="29245"/>
                </a:lnTo>
                <a:lnTo>
                  <a:pt x="1365543" y="23952"/>
                </a:lnTo>
                <a:lnTo>
                  <a:pt x="1408066" y="19179"/>
                </a:lnTo>
                <a:lnTo>
                  <a:pt x="1450817" y="14929"/>
                </a:lnTo>
                <a:lnTo>
                  <a:pt x="1493758" y="11204"/>
                </a:lnTo>
                <a:lnTo>
                  <a:pt x="1536874" y="8008"/>
                </a:lnTo>
                <a:lnTo>
                  <a:pt x="1580129" y="5341"/>
                </a:lnTo>
                <a:lnTo>
                  <a:pt x="1623507" y="3206"/>
                </a:lnTo>
                <a:lnTo>
                  <a:pt x="1666972" y="1603"/>
                </a:lnTo>
                <a:lnTo>
                  <a:pt x="1710508" y="534"/>
                </a:lnTo>
                <a:lnTo>
                  <a:pt x="1754077" y="0"/>
                </a:lnTo>
                <a:lnTo>
                  <a:pt x="1797665" y="0"/>
                </a:lnTo>
                <a:lnTo>
                  <a:pt x="1841234" y="534"/>
                </a:lnTo>
                <a:lnTo>
                  <a:pt x="1884770" y="1603"/>
                </a:lnTo>
                <a:lnTo>
                  <a:pt x="1928234" y="3206"/>
                </a:lnTo>
                <a:lnTo>
                  <a:pt x="1971613" y="5341"/>
                </a:lnTo>
                <a:lnTo>
                  <a:pt x="2014867" y="8008"/>
                </a:lnTo>
                <a:lnTo>
                  <a:pt x="2057984" y="11204"/>
                </a:lnTo>
                <a:lnTo>
                  <a:pt x="2100924" y="14929"/>
                </a:lnTo>
                <a:lnTo>
                  <a:pt x="2143675" y="19179"/>
                </a:lnTo>
                <a:lnTo>
                  <a:pt x="2186198" y="23952"/>
                </a:lnTo>
                <a:lnTo>
                  <a:pt x="2228481" y="29245"/>
                </a:lnTo>
                <a:lnTo>
                  <a:pt x="2270484" y="35055"/>
                </a:lnTo>
                <a:lnTo>
                  <a:pt x="2312196" y="41380"/>
                </a:lnTo>
                <a:lnTo>
                  <a:pt x="2353578" y="48213"/>
                </a:lnTo>
                <a:lnTo>
                  <a:pt x="2394619" y="55553"/>
                </a:lnTo>
                <a:lnTo>
                  <a:pt x="2435281" y="63392"/>
                </a:lnTo>
                <a:lnTo>
                  <a:pt x="2475551" y="71730"/>
                </a:lnTo>
                <a:lnTo>
                  <a:pt x="2515394" y="80557"/>
                </a:lnTo>
                <a:lnTo>
                  <a:pt x="2554798" y="89872"/>
                </a:lnTo>
                <a:lnTo>
                  <a:pt x="2593727" y="99666"/>
                </a:lnTo>
                <a:lnTo>
                  <a:pt x="2632169" y="109937"/>
                </a:lnTo>
                <a:lnTo>
                  <a:pt x="2670089" y="120674"/>
                </a:lnTo>
                <a:lnTo>
                  <a:pt x="2707476" y="131874"/>
                </a:lnTo>
                <a:lnTo>
                  <a:pt x="2744296" y="143528"/>
                </a:lnTo>
                <a:lnTo>
                  <a:pt x="2780539" y="155632"/>
                </a:lnTo>
                <a:lnTo>
                  <a:pt x="2833756" y="174611"/>
                </a:lnTo>
                <a:lnTo>
                  <a:pt x="2885540" y="194556"/>
                </a:lnTo>
                <a:lnTo>
                  <a:pt x="2935822" y="215441"/>
                </a:lnTo>
                <a:lnTo>
                  <a:pt x="2984532" y="237237"/>
                </a:lnTo>
                <a:lnTo>
                  <a:pt x="3031601" y="259913"/>
                </a:lnTo>
                <a:lnTo>
                  <a:pt x="3076969" y="283439"/>
                </a:lnTo>
                <a:lnTo>
                  <a:pt x="3120576" y="307786"/>
                </a:lnTo>
                <a:lnTo>
                  <a:pt x="3162360" y="332918"/>
                </a:lnTo>
                <a:lnTo>
                  <a:pt x="3202263" y="358801"/>
                </a:lnTo>
                <a:lnTo>
                  <a:pt x="3240234" y="385400"/>
                </a:lnTo>
                <a:lnTo>
                  <a:pt x="3276222" y="412681"/>
                </a:lnTo>
                <a:lnTo>
                  <a:pt x="3310176" y="440606"/>
                </a:lnTo>
                <a:lnTo>
                  <a:pt x="3342049" y="469135"/>
                </a:lnTo>
                <a:lnTo>
                  <a:pt x="3371800" y="498231"/>
                </a:lnTo>
                <a:lnTo>
                  <a:pt x="3399389" y="527857"/>
                </a:lnTo>
                <a:lnTo>
                  <a:pt x="3424778" y="557969"/>
                </a:lnTo>
                <a:lnTo>
                  <a:pt x="3447932" y="588527"/>
                </a:lnTo>
                <a:lnTo>
                  <a:pt x="3475274" y="629895"/>
                </a:lnTo>
                <a:lnTo>
                  <a:pt x="3498521" y="671884"/>
                </a:lnTo>
                <a:lnTo>
                  <a:pt x="3517619" y="714392"/>
                </a:lnTo>
                <a:lnTo>
                  <a:pt x="3532521" y="757318"/>
                </a:lnTo>
                <a:lnTo>
                  <a:pt x="3543191" y="800557"/>
                </a:lnTo>
                <a:lnTo>
                  <a:pt x="3549603" y="844006"/>
                </a:lnTo>
                <a:lnTo>
                  <a:pt x="3551742" y="887560"/>
                </a:lnTo>
                <a:lnTo>
                  <a:pt x="3551608" y="898453"/>
                </a:lnTo>
                <a:lnTo>
                  <a:pt x="3548400" y="941991"/>
                </a:lnTo>
                <a:lnTo>
                  <a:pt x="3540922" y="985397"/>
                </a:lnTo>
                <a:lnTo>
                  <a:pt x="3529191" y="1028568"/>
                </a:lnTo>
                <a:lnTo>
                  <a:pt x="3513236" y="1071398"/>
                </a:lnTo>
                <a:lnTo>
                  <a:pt x="3493096" y="1113786"/>
                </a:lnTo>
                <a:lnTo>
                  <a:pt x="3468819" y="1155629"/>
                </a:lnTo>
                <a:lnTo>
                  <a:pt x="3440463" y="1196827"/>
                </a:lnTo>
                <a:lnTo>
                  <a:pt x="3416561" y="1227240"/>
                </a:lnTo>
                <a:lnTo>
                  <a:pt x="3390436" y="1257193"/>
                </a:lnTo>
                <a:lnTo>
                  <a:pt x="3362122" y="1286647"/>
                </a:lnTo>
                <a:lnTo>
                  <a:pt x="3331657" y="1315560"/>
                </a:lnTo>
                <a:lnTo>
                  <a:pt x="3299086" y="1343892"/>
                </a:lnTo>
                <a:lnTo>
                  <a:pt x="3264450" y="1371604"/>
                </a:lnTo>
                <a:lnTo>
                  <a:pt x="3227796" y="1398663"/>
                </a:lnTo>
                <a:lnTo>
                  <a:pt x="3189173" y="1425029"/>
                </a:lnTo>
                <a:lnTo>
                  <a:pt x="3148638" y="1450665"/>
                </a:lnTo>
                <a:lnTo>
                  <a:pt x="3106241" y="1475538"/>
                </a:lnTo>
                <a:lnTo>
                  <a:pt x="3062040" y="1499615"/>
                </a:lnTo>
                <a:lnTo>
                  <a:pt x="3016096" y="1522863"/>
                </a:lnTo>
                <a:lnTo>
                  <a:pt x="2968473" y="1545248"/>
                </a:lnTo>
                <a:lnTo>
                  <a:pt x="2919234" y="1566743"/>
                </a:lnTo>
                <a:lnTo>
                  <a:pt x="2868443" y="1587318"/>
                </a:lnTo>
                <a:lnTo>
                  <a:pt x="2816171" y="1606944"/>
                </a:lnTo>
                <a:lnTo>
                  <a:pt x="2762492" y="1625595"/>
                </a:lnTo>
                <a:lnTo>
                  <a:pt x="2725958" y="1637475"/>
                </a:lnTo>
                <a:lnTo>
                  <a:pt x="2688851" y="1648903"/>
                </a:lnTo>
                <a:lnTo>
                  <a:pt x="2651194" y="1659873"/>
                </a:lnTo>
                <a:lnTo>
                  <a:pt x="2613011" y="1670377"/>
                </a:lnTo>
                <a:lnTo>
                  <a:pt x="2574322" y="1680410"/>
                </a:lnTo>
                <a:lnTo>
                  <a:pt x="2535153" y="1689965"/>
                </a:lnTo>
                <a:lnTo>
                  <a:pt x="2495527" y="1699037"/>
                </a:lnTo>
                <a:lnTo>
                  <a:pt x="2435281" y="1711727"/>
                </a:lnTo>
                <a:lnTo>
                  <a:pt x="2394619" y="1719567"/>
                </a:lnTo>
                <a:lnTo>
                  <a:pt x="2353578" y="1726907"/>
                </a:lnTo>
                <a:lnTo>
                  <a:pt x="2312196" y="1733740"/>
                </a:lnTo>
                <a:lnTo>
                  <a:pt x="2270484" y="1740065"/>
                </a:lnTo>
                <a:lnTo>
                  <a:pt x="2228481" y="1745874"/>
                </a:lnTo>
                <a:lnTo>
                  <a:pt x="2186198" y="1751168"/>
                </a:lnTo>
                <a:lnTo>
                  <a:pt x="2143675" y="1755941"/>
                </a:lnTo>
                <a:lnTo>
                  <a:pt x="2100924" y="1760191"/>
                </a:lnTo>
                <a:lnTo>
                  <a:pt x="2057984" y="1763915"/>
                </a:lnTo>
                <a:lnTo>
                  <a:pt x="2014867" y="1767112"/>
                </a:lnTo>
                <a:lnTo>
                  <a:pt x="1971613" y="1769779"/>
                </a:lnTo>
                <a:lnTo>
                  <a:pt x="1928234" y="1771914"/>
                </a:lnTo>
                <a:lnTo>
                  <a:pt x="1884770" y="1773517"/>
                </a:lnTo>
                <a:lnTo>
                  <a:pt x="1841234" y="1774586"/>
                </a:lnTo>
                <a:lnTo>
                  <a:pt x="1797665" y="1775120"/>
                </a:lnTo>
                <a:close/>
              </a:path>
            </a:pathLst>
          </a:custGeom>
          <a:solidFill>
            <a:srgbClr val="B9B4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863197" y="3640495"/>
            <a:ext cx="2207895" cy="1069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99"/>
              </a:lnSpc>
              <a:spcBef>
                <a:spcPts val="100"/>
              </a:spcBef>
            </a:pPr>
            <a:r>
              <a:rPr sz="15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Design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dirty="0">
                <a:solidFill>
                  <a:srgbClr val="523D2F"/>
                </a:solidFill>
                <a:latin typeface="Lucida Sans Unicode"/>
                <a:cs typeface="Lucida Sans Unicode"/>
              </a:rPr>
              <a:t>a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competency  </a:t>
            </a:r>
            <a:r>
              <a:rPr sz="15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framework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conduct  Competency</a:t>
            </a:r>
            <a:r>
              <a:rPr sz="15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Based</a:t>
            </a:r>
            <a:endParaRPr sz="15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sz="15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Assessment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21825" y="5770693"/>
            <a:ext cx="2598420" cy="133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99"/>
              </a:lnSpc>
              <a:spcBef>
                <a:spcPts val="100"/>
              </a:spcBef>
            </a:pP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Review,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hire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or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train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existing  </a:t>
            </a:r>
            <a:r>
              <a:rPr sz="15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HR</a:t>
            </a:r>
            <a:r>
              <a:rPr sz="1500" spc="-114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personnel</a:t>
            </a:r>
            <a:r>
              <a:rPr sz="1500" spc="-114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with</a:t>
            </a:r>
            <a:r>
              <a:rPr sz="1500" spc="-114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endParaRPr sz="1500">
              <a:latin typeface="Lucida Sans Unicode"/>
              <a:cs typeface="Lucida Sans Unicode"/>
            </a:endParaRPr>
          </a:p>
          <a:p>
            <a:pPr marL="102235" marR="94615" algn="ctr">
              <a:lnSpc>
                <a:spcPct val="114199"/>
              </a:lnSpc>
            </a:pPr>
            <a:r>
              <a:rPr sz="15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necessary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skills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needed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to  </a:t>
            </a:r>
            <a:r>
              <a:rPr sz="15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match</a:t>
            </a:r>
            <a:r>
              <a:rPr sz="15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500" spc="-114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organizations</a:t>
            </a:r>
            <a:endParaRPr sz="1500">
              <a:latin typeface="Lucida Sans Unicode"/>
              <a:cs typeface="Lucida Sans Unicode"/>
            </a:endParaRPr>
          </a:p>
          <a:p>
            <a:pPr marR="38735" algn="ctr">
              <a:lnSpc>
                <a:spcPct val="100000"/>
              </a:lnSpc>
              <a:spcBef>
                <a:spcPts val="254"/>
              </a:spcBef>
            </a:pPr>
            <a:r>
              <a:rPr sz="15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need.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47439" y="8115626"/>
            <a:ext cx="2678430" cy="1069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199"/>
              </a:lnSpc>
              <a:spcBef>
                <a:spcPts val="100"/>
              </a:spcBef>
            </a:pPr>
            <a:r>
              <a:rPr sz="15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Assess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digital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maturity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of 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organization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staff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dirty="0">
                <a:solidFill>
                  <a:srgbClr val="523D2F"/>
                </a:solidFill>
                <a:latin typeface="Lucida Sans Unicode"/>
                <a:cs typeface="Lucida Sans Unicode"/>
              </a:rPr>
              <a:t>and  </a:t>
            </a:r>
            <a:r>
              <a:rPr sz="1500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make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recommendations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for  </a:t>
            </a:r>
            <a:r>
              <a:rPr sz="1500" dirty="0">
                <a:solidFill>
                  <a:srgbClr val="523D2F"/>
                </a:solidFill>
                <a:latin typeface="Lucida Sans Unicode"/>
                <a:cs typeface="Lucida Sans Unicode"/>
              </a:rPr>
              <a:t>improvement.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95616" y="8503972"/>
            <a:ext cx="2661285" cy="80899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5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Ensure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that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company</a:t>
            </a:r>
            <a:endParaRPr sz="1500">
              <a:latin typeface="Lucida Sans Unicode"/>
              <a:cs typeface="Lucida Sans Unicode"/>
            </a:endParaRPr>
          </a:p>
          <a:p>
            <a:pPr marL="12700" marR="5080" algn="ctr">
              <a:lnSpc>
                <a:spcPct val="114199"/>
              </a:lnSpc>
            </a:pPr>
            <a:r>
              <a:rPr sz="15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has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resources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it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needs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to  achieve</a:t>
            </a:r>
            <a:r>
              <a:rPr sz="1500" spc="-114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its</a:t>
            </a:r>
            <a:r>
              <a:rPr sz="1500" spc="-114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goals.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91746" y="6206632"/>
            <a:ext cx="2578100" cy="133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199"/>
              </a:lnSpc>
              <a:spcBef>
                <a:spcPts val="100"/>
              </a:spcBef>
            </a:pPr>
            <a:r>
              <a:rPr sz="1500" spc="-40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prevent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top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personnel  </a:t>
            </a:r>
            <a:r>
              <a:rPr sz="1500" dirty="0">
                <a:solidFill>
                  <a:srgbClr val="523D2F"/>
                </a:solidFill>
                <a:latin typeface="Lucida Sans Unicode"/>
                <a:cs typeface="Lucida Sans Unicode"/>
              </a:rPr>
              <a:t>from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being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poached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by  </a:t>
            </a:r>
            <a:r>
              <a:rPr sz="15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foreign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30" dirty="0">
                <a:solidFill>
                  <a:srgbClr val="523D2F"/>
                </a:solidFill>
                <a:latin typeface="Lucida Sans Unicode"/>
                <a:cs typeface="Lucida Sans Unicode"/>
              </a:rPr>
              <a:t>organizations,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give 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the </a:t>
            </a:r>
            <a:r>
              <a:rPr sz="15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staff </a:t>
            </a:r>
            <a:r>
              <a:rPr sz="15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the </a:t>
            </a:r>
            <a:r>
              <a:rPr sz="15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proper </a:t>
            </a:r>
            <a:r>
              <a:rPr sz="15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compensation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500" spc="-11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5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benefits.</a:t>
            </a:r>
            <a:endParaRPr sz="15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729069" y="6335660"/>
            <a:ext cx="992505" cy="265430"/>
            <a:chOff x="9729069" y="6335660"/>
            <a:chExt cx="992505" cy="265430"/>
          </a:xfrm>
        </p:grpSpPr>
        <p:sp>
          <p:nvSpPr>
            <p:cNvPr id="11" name="object 11"/>
            <p:cNvSpPr/>
            <p:nvPr/>
          </p:nvSpPr>
          <p:spPr>
            <a:xfrm>
              <a:off x="9814347" y="6351480"/>
              <a:ext cx="890905" cy="186055"/>
            </a:xfrm>
            <a:custGeom>
              <a:avLst/>
              <a:gdLst/>
              <a:ahLst/>
              <a:cxnLst/>
              <a:rect l="l" t="t" r="r" b="b"/>
              <a:pathLst>
                <a:path w="890904" h="186054">
                  <a:moveTo>
                    <a:pt x="890851" y="0"/>
                  </a:moveTo>
                  <a:lnTo>
                    <a:pt x="0" y="185546"/>
                  </a:lnTo>
                </a:path>
              </a:pathLst>
            </a:custGeom>
            <a:ln w="31637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9069" y="6476380"/>
              <a:ext cx="103023" cy="12450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6000" y="803309"/>
            <a:ext cx="5266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latin typeface="Tahoma"/>
                <a:cs typeface="Tahoma"/>
              </a:rPr>
              <a:t>S</a:t>
            </a:r>
            <a:r>
              <a:rPr sz="2800" spc="-105" dirty="0">
                <a:latin typeface="Tahoma"/>
                <a:cs typeface="Tahoma"/>
              </a:rPr>
              <a:t>T</a:t>
            </a:r>
            <a:r>
              <a:rPr sz="2800" spc="195" dirty="0">
                <a:latin typeface="Tahoma"/>
                <a:cs typeface="Tahoma"/>
              </a:rPr>
              <a:t>A</a:t>
            </a:r>
            <a:r>
              <a:rPr sz="2800" spc="100" dirty="0">
                <a:latin typeface="Tahoma"/>
                <a:cs typeface="Tahoma"/>
              </a:rPr>
              <a:t>G</a:t>
            </a:r>
            <a:r>
              <a:rPr sz="2800" spc="-235" dirty="0">
                <a:latin typeface="Tahoma"/>
                <a:cs typeface="Tahoma"/>
              </a:rPr>
              <a:t>E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120" dirty="0">
                <a:latin typeface="Tahoma"/>
                <a:cs typeface="Tahoma"/>
              </a:rPr>
              <a:t>5</a:t>
            </a:r>
            <a:r>
              <a:rPr sz="2800" spc="-385" dirty="0">
                <a:latin typeface="Tahoma"/>
                <a:cs typeface="Tahoma"/>
              </a:rPr>
              <a:t>: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260" dirty="0">
                <a:latin typeface="Tahoma"/>
                <a:cs typeface="Tahoma"/>
              </a:rPr>
              <a:t>R</a:t>
            </a:r>
            <a:r>
              <a:rPr sz="2800" spc="-195" dirty="0">
                <a:latin typeface="Tahoma"/>
                <a:cs typeface="Tahoma"/>
              </a:rPr>
              <a:t>E</a:t>
            </a:r>
            <a:r>
              <a:rPr sz="2800" spc="-15" dirty="0">
                <a:latin typeface="Tahoma"/>
                <a:cs typeface="Tahoma"/>
              </a:rPr>
              <a:t>M</a:t>
            </a:r>
            <a:r>
              <a:rPr sz="2800" spc="150" dirty="0">
                <a:latin typeface="Tahoma"/>
                <a:cs typeface="Tahoma"/>
              </a:rPr>
              <a:t>O</a:t>
            </a:r>
            <a:r>
              <a:rPr sz="2800" spc="220" dirty="0">
                <a:latin typeface="Tahoma"/>
                <a:cs typeface="Tahoma"/>
              </a:rPr>
              <a:t>V</a:t>
            </a:r>
            <a:r>
              <a:rPr sz="2800" spc="-235" dirty="0">
                <a:latin typeface="Tahoma"/>
                <a:cs typeface="Tahoma"/>
              </a:rPr>
              <a:t>E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150" dirty="0">
                <a:latin typeface="Tahoma"/>
                <a:cs typeface="Tahoma"/>
              </a:rPr>
              <a:t>O</a:t>
            </a:r>
            <a:r>
              <a:rPr sz="2800" spc="-229" dirty="0">
                <a:latin typeface="Tahoma"/>
                <a:cs typeface="Tahoma"/>
              </a:rPr>
              <a:t>B</a:t>
            </a:r>
            <a:r>
              <a:rPr sz="2800" spc="-160" dirty="0">
                <a:latin typeface="Tahoma"/>
                <a:cs typeface="Tahoma"/>
              </a:rPr>
              <a:t>S</a:t>
            </a:r>
            <a:r>
              <a:rPr sz="2800" spc="-105" dirty="0">
                <a:latin typeface="Tahoma"/>
                <a:cs typeface="Tahoma"/>
              </a:rPr>
              <a:t>T</a:t>
            </a:r>
            <a:r>
              <a:rPr sz="2800" spc="195" dirty="0">
                <a:latin typeface="Tahoma"/>
                <a:cs typeface="Tahoma"/>
              </a:rPr>
              <a:t>A</a:t>
            </a:r>
            <a:r>
              <a:rPr sz="2800" spc="65" dirty="0">
                <a:latin typeface="Tahoma"/>
                <a:cs typeface="Tahoma"/>
              </a:rPr>
              <a:t>C</a:t>
            </a:r>
            <a:r>
              <a:rPr sz="2800" spc="-145" dirty="0">
                <a:latin typeface="Tahoma"/>
                <a:cs typeface="Tahoma"/>
              </a:rPr>
              <a:t>L</a:t>
            </a:r>
            <a:r>
              <a:rPr sz="2800" spc="-195" dirty="0">
                <a:latin typeface="Tahoma"/>
                <a:cs typeface="Tahoma"/>
              </a:rPr>
              <a:t>E</a:t>
            </a:r>
            <a:r>
              <a:rPr sz="2800" spc="-200" dirty="0"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0624" y="2910842"/>
            <a:ext cx="85725" cy="857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0624" y="3596642"/>
            <a:ext cx="85725" cy="857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0624" y="4625342"/>
            <a:ext cx="85725" cy="85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0624" y="4968242"/>
            <a:ext cx="85725" cy="857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0624" y="5654042"/>
            <a:ext cx="85725" cy="857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16000" y="1353188"/>
            <a:ext cx="7536180" cy="448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2245">
              <a:lnSpc>
                <a:spcPct val="125000"/>
              </a:lnSpc>
              <a:spcBef>
                <a:spcPts val="100"/>
              </a:spcBef>
            </a:pPr>
            <a:r>
              <a:rPr sz="1800" spc="140" dirty="0">
                <a:solidFill>
                  <a:srgbClr val="523D2F"/>
                </a:solidFill>
                <a:latin typeface="Lucida Sans Unicode"/>
                <a:cs typeface="Lucida Sans Unicode"/>
              </a:rPr>
              <a:t>By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creating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framework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for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change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regularly </a:t>
            </a:r>
            <a:r>
              <a:rPr sz="1800" spc="-45" dirty="0">
                <a:solidFill>
                  <a:srgbClr val="523D2F"/>
                </a:solidFill>
                <a:latin typeface="Lucida Sans Unicode"/>
                <a:cs typeface="Lucida Sans Unicode"/>
              </a:rPr>
              <a:t>looking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for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obstacles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it.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Lucida Sans Unicode"/>
                <a:cs typeface="Lucida Sans Unicode"/>
              </a:rPr>
              <a:t>By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removing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barriers,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an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organization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can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empower </a:t>
            </a:r>
            <a:r>
              <a:rPr sz="1800" spc="-55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those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who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will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carry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out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its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vision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advance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transformation.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Halogen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will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achieve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this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through:</a:t>
            </a:r>
            <a:endParaRPr sz="1800">
              <a:latin typeface="Lucida Sans Unicode"/>
              <a:cs typeface="Lucida Sans Unicode"/>
            </a:endParaRPr>
          </a:p>
          <a:p>
            <a:pPr marL="400685" marR="5080">
              <a:lnSpc>
                <a:spcPct val="125000"/>
              </a:lnSpc>
            </a:pP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Choose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or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employ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change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agents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whose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primary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responsibility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is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implement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change.</a:t>
            </a:r>
            <a:endParaRPr sz="1800">
              <a:latin typeface="Lucida Sans Unicode"/>
              <a:cs typeface="Lucida Sans Unicode"/>
            </a:endParaRPr>
          </a:p>
          <a:p>
            <a:pPr marL="400685">
              <a:lnSpc>
                <a:spcPct val="100000"/>
              </a:lnSpc>
              <a:spcBef>
                <a:spcPts val="540"/>
              </a:spcBef>
            </a:pPr>
            <a:r>
              <a:rPr sz="1800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make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sure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organizational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structure,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job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descriptions,</a:t>
            </a:r>
            <a:endParaRPr sz="1800">
              <a:latin typeface="Lucida Sans Unicode"/>
              <a:cs typeface="Lucida Sans Unicode"/>
            </a:endParaRPr>
          </a:p>
          <a:p>
            <a:pPr marL="400685" marR="76200">
              <a:lnSpc>
                <a:spcPct val="125000"/>
              </a:lnSpc>
            </a:pP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performance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compensation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systems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are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in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accordance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with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your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vision,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take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a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close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look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at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each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of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these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elements.</a:t>
            </a:r>
            <a:endParaRPr sz="1800">
              <a:latin typeface="Lucida Sans Unicode"/>
              <a:cs typeface="Lucida Sans Unicode"/>
            </a:endParaRPr>
          </a:p>
          <a:p>
            <a:pPr marL="400685">
              <a:lnSpc>
                <a:spcPct val="100000"/>
              </a:lnSpc>
              <a:spcBef>
                <a:spcPts val="540"/>
              </a:spcBef>
            </a:pP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Recognize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reward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people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for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Lucida Sans Unicode"/>
                <a:cs typeface="Lucida Sans Unicode"/>
              </a:rPr>
              <a:t>making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change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happen.</a:t>
            </a:r>
            <a:endParaRPr sz="1800">
              <a:latin typeface="Lucida Sans Unicode"/>
              <a:cs typeface="Lucida Sans Unicode"/>
            </a:endParaRPr>
          </a:p>
          <a:p>
            <a:pPr marL="400685" marR="26034">
              <a:lnSpc>
                <a:spcPct val="125000"/>
              </a:lnSpc>
            </a:pP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Identify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those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who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are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opposed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change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assist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them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in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understanding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what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is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required.</a:t>
            </a:r>
            <a:endParaRPr sz="1800">
              <a:latin typeface="Lucida Sans Unicode"/>
              <a:cs typeface="Lucida Sans Unicode"/>
            </a:endParaRPr>
          </a:p>
          <a:p>
            <a:pPr marL="400685">
              <a:lnSpc>
                <a:spcPct val="100000"/>
              </a:lnSpc>
              <a:spcBef>
                <a:spcPts val="540"/>
              </a:spcBef>
            </a:pPr>
            <a:r>
              <a:rPr sz="1800" spc="50" dirty="0">
                <a:solidFill>
                  <a:srgbClr val="523D2F"/>
                </a:solidFill>
                <a:latin typeface="Lucida Sans Unicode"/>
                <a:cs typeface="Lucida Sans Unicode"/>
              </a:rPr>
              <a:t>Move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rapidly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clear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obstacles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(human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or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otherwise).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76"/>
    </mc:Choice>
    <mc:Fallback xmlns="">
      <p:transition spd="slow" advTm="2343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014126"/>
            <a:ext cx="6350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latin typeface="Tahoma"/>
                <a:cs typeface="Tahoma"/>
              </a:rPr>
              <a:t>S</a:t>
            </a:r>
            <a:r>
              <a:rPr sz="2800" spc="-105" dirty="0">
                <a:latin typeface="Tahoma"/>
                <a:cs typeface="Tahoma"/>
              </a:rPr>
              <a:t>T</a:t>
            </a:r>
            <a:r>
              <a:rPr sz="2800" spc="195" dirty="0">
                <a:latin typeface="Tahoma"/>
                <a:cs typeface="Tahoma"/>
              </a:rPr>
              <a:t>A</a:t>
            </a:r>
            <a:r>
              <a:rPr sz="2800" spc="100" dirty="0">
                <a:latin typeface="Tahoma"/>
                <a:cs typeface="Tahoma"/>
              </a:rPr>
              <a:t>G</a:t>
            </a:r>
            <a:r>
              <a:rPr sz="2800" spc="-235" dirty="0">
                <a:latin typeface="Tahoma"/>
                <a:cs typeface="Tahoma"/>
              </a:rPr>
              <a:t>E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210" dirty="0">
                <a:latin typeface="Tahoma"/>
                <a:cs typeface="Tahoma"/>
              </a:rPr>
              <a:t>6</a:t>
            </a:r>
            <a:r>
              <a:rPr sz="2800" spc="-385" dirty="0">
                <a:latin typeface="Tahoma"/>
                <a:cs typeface="Tahoma"/>
              </a:rPr>
              <a:t>: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C</a:t>
            </a:r>
            <a:r>
              <a:rPr sz="2800" spc="-260" dirty="0">
                <a:latin typeface="Tahoma"/>
                <a:cs typeface="Tahoma"/>
              </a:rPr>
              <a:t>R</a:t>
            </a:r>
            <a:r>
              <a:rPr sz="2800" spc="-195" dirty="0">
                <a:latin typeface="Tahoma"/>
                <a:cs typeface="Tahoma"/>
              </a:rPr>
              <a:t>E</a:t>
            </a:r>
            <a:r>
              <a:rPr sz="2800" spc="195" dirty="0">
                <a:latin typeface="Tahoma"/>
                <a:cs typeface="Tahoma"/>
              </a:rPr>
              <a:t>A</a:t>
            </a:r>
            <a:r>
              <a:rPr sz="2800" spc="-105" dirty="0">
                <a:latin typeface="Tahoma"/>
                <a:cs typeface="Tahoma"/>
              </a:rPr>
              <a:t>T</a:t>
            </a:r>
            <a:r>
              <a:rPr sz="2800" spc="-235" dirty="0">
                <a:latin typeface="Tahoma"/>
                <a:cs typeface="Tahoma"/>
              </a:rPr>
              <a:t>E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160" dirty="0">
                <a:latin typeface="Tahoma"/>
                <a:cs typeface="Tahoma"/>
              </a:rPr>
              <a:t>S</a:t>
            </a:r>
            <a:r>
              <a:rPr sz="2800" spc="-245" dirty="0">
                <a:latin typeface="Tahoma"/>
                <a:cs typeface="Tahoma"/>
              </a:rPr>
              <a:t>H</a:t>
            </a:r>
            <a:r>
              <a:rPr sz="2800" spc="150" dirty="0">
                <a:latin typeface="Tahoma"/>
                <a:cs typeface="Tahoma"/>
              </a:rPr>
              <a:t>O</a:t>
            </a:r>
            <a:r>
              <a:rPr sz="2800" spc="-260" dirty="0">
                <a:latin typeface="Tahoma"/>
                <a:cs typeface="Tahoma"/>
              </a:rPr>
              <a:t>R</a:t>
            </a:r>
            <a:r>
              <a:rPr sz="2800" spc="-105" dirty="0">
                <a:latin typeface="Tahoma"/>
                <a:cs typeface="Tahoma"/>
              </a:rPr>
              <a:t>T</a:t>
            </a:r>
            <a:r>
              <a:rPr sz="2800" spc="-50" dirty="0">
                <a:latin typeface="Tahoma"/>
                <a:cs typeface="Tahoma"/>
              </a:rPr>
              <a:t>-</a:t>
            </a:r>
            <a:r>
              <a:rPr sz="2800" spc="-105" dirty="0">
                <a:latin typeface="Tahoma"/>
                <a:cs typeface="Tahoma"/>
              </a:rPr>
              <a:t>T</a:t>
            </a:r>
            <a:r>
              <a:rPr sz="2800" spc="-195" dirty="0">
                <a:latin typeface="Tahoma"/>
                <a:cs typeface="Tahoma"/>
              </a:rPr>
              <a:t>E</a:t>
            </a:r>
            <a:r>
              <a:rPr sz="2800" spc="-260" dirty="0">
                <a:latin typeface="Tahoma"/>
                <a:cs typeface="Tahoma"/>
              </a:rPr>
              <a:t>R</a:t>
            </a:r>
            <a:r>
              <a:rPr sz="2800" spc="-55" dirty="0">
                <a:latin typeface="Tahoma"/>
                <a:cs typeface="Tahoma"/>
              </a:rPr>
              <a:t>M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10" dirty="0">
                <a:latin typeface="Tahoma"/>
                <a:cs typeface="Tahoma"/>
              </a:rPr>
              <a:t>W</a:t>
            </a:r>
            <a:r>
              <a:rPr sz="2800" spc="-670" dirty="0">
                <a:latin typeface="Tahoma"/>
                <a:cs typeface="Tahoma"/>
              </a:rPr>
              <a:t>I</a:t>
            </a:r>
            <a:r>
              <a:rPr sz="2800" spc="-130" dirty="0">
                <a:latin typeface="Tahoma"/>
                <a:cs typeface="Tahoma"/>
              </a:rPr>
              <a:t>N</a:t>
            </a:r>
            <a:r>
              <a:rPr sz="2800" spc="-200" dirty="0"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4" y="3129998"/>
            <a:ext cx="85725" cy="857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4" y="4158698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4" y="4501598"/>
            <a:ext cx="85725" cy="857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6000" y="1572343"/>
            <a:ext cx="7599045" cy="448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800" spc="-50" dirty="0">
                <a:solidFill>
                  <a:srgbClr val="523D2F"/>
                </a:solidFill>
                <a:latin typeface="Verdana"/>
                <a:cs typeface="Verdana"/>
              </a:rPr>
              <a:t>Instead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Verdana"/>
                <a:cs typeface="Verdana"/>
              </a:rPr>
              <a:t>of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only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setting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one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long-term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523D2F"/>
                </a:solidFill>
                <a:latin typeface="Verdana"/>
                <a:cs typeface="Verdana"/>
              </a:rPr>
              <a:t>goal,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organization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will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523D2F"/>
                </a:solidFill>
                <a:latin typeface="Verdana"/>
                <a:cs typeface="Verdana"/>
              </a:rPr>
              <a:t>make </a:t>
            </a:r>
            <a:r>
              <a:rPr sz="1800" spc="-61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short-term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523D2F"/>
                </a:solidFill>
                <a:latin typeface="Verdana"/>
                <a:cs typeface="Verdana"/>
              </a:rPr>
              <a:t>targets.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Each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smaller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goal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will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be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doable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with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limited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room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Verdana"/>
                <a:cs typeface="Verdana"/>
              </a:rPr>
              <a:t>for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523D2F"/>
                </a:solidFill>
                <a:latin typeface="Verdana"/>
                <a:cs typeface="Verdana"/>
              </a:rPr>
              <a:t>error.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Halogen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will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achieve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this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523D2F"/>
                </a:solidFill>
                <a:latin typeface="Verdana"/>
                <a:cs typeface="Verdana"/>
              </a:rPr>
              <a:t>through:</a:t>
            </a:r>
            <a:endParaRPr sz="1800">
              <a:latin typeface="Verdana"/>
              <a:cs typeface="Verdana"/>
            </a:endParaRPr>
          </a:p>
          <a:p>
            <a:pPr marL="400685" marR="106045">
              <a:lnSpc>
                <a:spcPct val="125000"/>
              </a:lnSpc>
            </a:pPr>
            <a:r>
              <a:rPr sz="1800" spc="-80" dirty="0">
                <a:solidFill>
                  <a:srgbClr val="523D2F"/>
                </a:solidFill>
                <a:latin typeface="Verdana"/>
                <a:cs typeface="Verdana"/>
              </a:rPr>
              <a:t>Seeking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out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sure-fire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initiatives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that the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organization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can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carry </a:t>
            </a:r>
            <a:r>
              <a:rPr sz="1800" spc="-62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out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on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its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Verdana"/>
                <a:cs typeface="Verdana"/>
              </a:rPr>
              <a:t>own,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without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assistance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Verdana"/>
                <a:cs typeface="Verdana"/>
              </a:rPr>
              <a:t>of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523D2F"/>
                </a:solidFill>
                <a:latin typeface="Verdana"/>
                <a:cs typeface="Verdana"/>
              </a:rPr>
              <a:t>any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vocal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opponents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Verdana"/>
                <a:cs typeface="Verdana"/>
              </a:rPr>
              <a:t>of </a:t>
            </a:r>
            <a:r>
              <a:rPr sz="1800" spc="-62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20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Verdana"/>
                <a:cs typeface="Verdana"/>
              </a:rPr>
              <a:t>change.</a:t>
            </a:r>
            <a:endParaRPr sz="1800">
              <a:latin typeface="Verdana"/>
              <a:cs typeface="Verdana"/>
            </a:endParaRPr>
          </a:p>
          <a:p>
            <a:pPr marL="400685" marR="120014">
              <a:lnSpc>
                <a:spcPct val="125000"/>
              </a:lnSpc>
            </a:pP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Carefully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523D2F"/>
                </a:solidFill>
                <a:latin typeface="Verdana"/>
                <a:cs typeface="Verdana"/>
              </a:rPr>
              <a:t>weigh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523D2F"/>
                </a:solidFill>
                <a:latin typeface="Verdana"/>
                <a:cs typeface="Verdana"/>
              </a:rPr>
              <a:t>advantages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and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disadvantages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Verdana"/>
                <a:cs typeface="Verdana"/>
              </a:rPr>
              <a:t>of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its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523D2F"/>
                </a:solidFill>
                <a:latin typeface="Verdana"/>
                <a:cs typeface="Verdana"/>
              </a:rPr>
              <a:t>targets. </a:t>
            </a:r>
            <a:r>
              <a:rPr sz="1800" spc="-61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523D2F"/>
                </a:solidFill>
                <a:latin typeface="Verdana"/>
                <a:cs typeface="Verdana"/>
              </a:rPr>
              <a:t>Giving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rewards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Verdana"/>
                <a:cs typeface="Verdana"/>
              </a:rPr>
              <a:t>to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those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who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assist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you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in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achieving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your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523D2F"/>
                </a:solidFill>
                <a:latin typeface="Verdana"/>
                <a:cs typeface="Verdana"/>
              </a:rPr>
              <a:t>goals.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4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short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wins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in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this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instance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can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be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broken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down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into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departments.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One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Verdana"/>
                <a:cs typeface="Verdana"/>
              </a:rPr>
              <a:t>of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these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523D2F"/>
                </a:solidFill>
                <a:latin typeface="Verdana"/>
                <a:cs typeface="Verdana"/>
              </a:rPr>
              <a:t>measures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Verdana"/>
                <a:cs typeface="Verdana"/>
              </a:rPr>
              <a:t>could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be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523D2F"/>
                </a:solidFill>
                <a:latin typeface="Verdana"/>
                <a:cs typeface="Verdana"/>
              </a:rPr>
              <a:t>making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sure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that</a:t>
            </a:r>
            <a:endParaRPr sz="1800">
              <a:latin typeface="Verdana"/>
              <a:cs typeface="Verdana"/>
            </a:endParaRPr>
          </a:p>
          <a:p>
            <a:pPr marL="12700" marR="177165">
              <a:lnSpc>
                <a:spcPct val="125000"/>
              </a:lnSpc>
            </a:pP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physical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security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personnel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receives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digital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literacy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training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so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they </a:t>
            </a:r>
            <a:r>
              <a:rPr sz="1800" spc="-61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can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use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Verdana"/>
                <a:cs typeface="Verdana"/>
              </a:rPr>
              <a:t>tech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security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Verdana"/>
                <a:cs typeface="Verdana"/>
              </a:rPr>
              <a:t>tools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necessary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Verdana"/>
                <a:cs typeface="Verdana"/>
              </a:rPr>
              <a:t>to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perform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their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duties.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2941" y="2101298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2941" y="2787098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2941" y="4158698"/>
            <a:ext cx="85725" cy="857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648316" y="1014126"/>
            <a:ext cx="7597140" cy="367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6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10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340" dirty="0">
                <a:solidFill>
                  <a:srgbClr val="523D2F"/>
                </a:solidFill>
                <a:latin typeface="Tahoma"/>
                <a:cs typeface="Tahoma"/>
              </a:rPr>
              <a:t>7</a:t>
            </a:r>
            <a:r>
              <a:rPr sz="2800" b="1" spc="-385" dirty="0">
                <a:solidFill>
                  <a:srgbClr val="523D2F"/>
                </a:solidFill>
                <a:latin typeface="Tahoma"/>
                <a:cs typeface="Tahoma"/>
              </a:rPr>
              <a:t>: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229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2800" b="1" spc="-67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800" b="1" spc="-145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2800" b="1" spc="-22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-170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-245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65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2800" b="1" spc="-245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-130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2800" b="1" spc="10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Halogen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will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achieve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this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20" dirty="0">
                <a:solidFill>
                  <a:srgbClr val="523D2F"/>
                </a:solidFill>
                <a:latin typeface="Verdana"/>
                <a:cs typeface="Verdana"/>
              </a:rPr>
              <a:t>by:</a:t>
            </a:r>
            <a:endParaRPr sz="1800">
              <a:latin typeface="Verdana"/>
              <a:cs typeface="Verdana"/>
            </a:endParaRPr>
          </a:p>
          <a:p>
            <a:pPr marL="400685" marR="273050">
              <a:lnSpc>
                <a:spcPct val="125000"/>
              </a:lnSpc>
            </a:pPr>
            <a:r>
              <a:rPr sz="1800" spc="-70" dirty="0">
                <a:solidFill>
                  <a:srgbClr val="523D2F"/>
                </a:solidFill>
                <a:latin typeface="Verdana"/>
                <a:cs typeface="Verdana"/>
              </a:rPr>
              <a:t>Examining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what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went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well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after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each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victory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and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what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needs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Verdana"/>
                <a:cs typeface="Verdana"/>
              </a:rPr>
              <a:t>to </a:t>
            </a:r>
            <a:r>
              <a:rPr sz="1800" spc="-61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be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improved.</a:t>
            </a:r>
            <a:endParaRPr sz="1800">
              <a:latin typeface="Verdana"/>
              <a:cs typeface="Verdana"/>
            </a:endParaRPr>
          </a:p>
          <a:p>
            <a:pPr marL="400685" marR="27305">
              <a:lnSpc>
                <a:spcPct val="125000"/>
              </a:lnSpc>
            </a:pP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Establish objectives </a:t>
            </a:r>
            <a:r>
              <a:rPr sz="1800" spc="20" dirty="0">
                <a:solidFill>
                  <a:srgbClr val="523D2F"/>
                </a:solidFill>
                <a:latin typeface="Verdana"/>
                <a:cs typeface="Verdana"/>
              </a:rPr>
              <a:t>to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maintain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 </a:t>
            </a:r>
            <a:r>
              <a:rPr sz="1800" spc="-45" dirty="0">
                <a:solidFill>
                  <a:srgbClr val="523D2F"/>
                </a:solidFill>
                <a:latin typeface="Verdana"/>
                <a:cs typeface="Verdana"/>
              </a:rPr>
              <a:t>momentum </a:t>
            </a:r>
            <a:r>
              <a:rPr sz="1800" spc="5" dirty="0">
                <a:solidFill>
                  <a:srgbClr val="523D2F"/>
                </a:solidFill>
                <a:latin typeface="Verdana"/>
                <a:cs typeface="Verdana"/>
              </a:rPr>
              <a:t>it </a:t>
            </a:r>
            <a:r>
              <a:rPr sz="1800" spc="-50" dirty="0">
                <a:solidFill>
                  <a:srgbClr val="523D2F"/>
                </a:solidFill>
                <a:latin typeface="Verdana"/>
                <a:cs typeface="Verdana"/>
              </a:rPr>
              <a:t>has </a:t>
            </a:r>
            <a:r>
              <a:rPr sz="1800" spc="-65" dirty="0">
                <a:solidFill>
                  <a:srgbClr val="523D2F"/>
                </a:solidFill>
                <a:latin typeface="Verdana"/>
                <a:cs typeface="Verdana"/>
              </a:rPr>
              <a:t>gained. </a:t>
            </a:r>
            <a:r>
              <a:rPr sz="1800" spc="-6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Creating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523D2F"/>
                </a:solidFill>
                <a:latin typeface="Verdana"/>
                <a:cs typeface="Verdana"/>
              </a:rPr>
              <a:t>a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structure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Verdana"/>
                <a:cs typeface="Verdana"/>
              </a:rPr>
              <a:t>to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Verdana"/>
                <a:cs typeface="Verdana"/>
              </a:rPr>
              <a:t>conduct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annual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training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Verdana"/>
                <a:cs typeface="Verdana"/>
              </a:rPr>
              <a:t>for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employees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Verdana"/>
                <a:cs typeface="Verdana"/>
              </a:rPr>
              <a:t>to 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help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them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523D2F"/>
                </a:solidFill>
                <a:latin typeface="Verdana"/>
                <a:cs typeface="Verdana"/>
              </a:rPr>
              <a:t>keep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and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further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their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abilities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Verdana"/>
                <a:cs typeface="Verdana"/>
              </a:rPr>
              <a:t>could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be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solution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in </a:t>
            </a:r>
            <a:r>
              <a:rPr sz="1800" spc="-62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this</a:t>
            </a:r>
            <a:r>
              <a:rPr sz="1800" spc="-20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scenario.</a:t>
            </a:r>
            <a:endParaRPr sz="1800">
              <a:latin typeface="Verdana"/>
              <a:cs typeface="Verdana"/>
            </a:endParaRPr>
          </a:p>
          <a:p>
            <a:pPr marL="400685" marR="5080">
              <a:lnSpc>
                <a:spcPct val="125000"/>
              </a:lnSpc>
            </a:pPr>
            <a:r>
              <a:rPr sz="1800" spc="-50" dirty="0">
                <a:solidFill>
                  <a:srgbClr val="523D2F"/>
                </a:solidFill>
                <a:latin typeface="Verdana"/>
                <a:cs typeface="Verdana"/>
              </a:rPr>
              <a:t>Keeping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ideas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fresh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by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bringing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in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523D2F"/>
                </a:solidFill>
                <a:latin typeface="Verdana"/>
                <a:cs typeface="Verdana"/>
              </a:rPr>
              <a:t>new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change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523D2F"/>
                </a:solidFill>
                <a:latin typeface="Verdana"/>
                <a:cs typeface="Verdana"/>
              </a:rPr>
              <a:t>agents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and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leaders </a:t>
            </a:r>
            <a:r>
              <a:rPr sz="1800" spc="-62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Verdana"/>
                <a:cs typeface="Verdana"/>
              </a:rPr>
              <a:t>for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your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change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coalition.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9895" y="8784201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9895" y="9127101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65270" y="6324877"/>
            <a:ext cx="15415260" cy="332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6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10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195" dirty="0">
                <a:solidFill>
                  <a:srgbClr val="523D2F"/>
                </a:solidFill>
                <a:latin typeface="Tahoma"/>
                <a:cs typeface="Tahoma"/>
              </a:rPr>
              <a:t>8</a:t>
            </a:r>
            <a:r>
              <a:rPr sz="2800" b="1" spc="-385" dirty="0">
                <a:solidFill>
                  <a:srgbClr val="523D2F"/>
                </a:solidFill>
                <a:latin typeface="Tahoma"/>
                <a:cs typeface="Tahoma"/>
              </a:rPr>
              <a:t>: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-130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2800" b="1" spc="65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2800" b="1" spc="-245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-30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-245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65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2800" b="1" spc="-245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-130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2800" b="1" spc="10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2800" b="1" spc="-19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20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67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800" b="1" spc="-170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65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-26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2800" b="1" spc="-17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-26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65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2800" b="1" spc="-145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2800" b="1" spc="-26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endParaRPr sz="2800">
              <a:latin typeface="Tahoma"/>
              <a:cs typeface="Tahoma"/>
            </a:endParaRPr>
          </a:p>
          <a:p>
            <a:pPr marL="12700" marR="162560">
              <a:lnSpc>
                <a:spcPct val="125000"/>
              </a:lnSpc>
              <a:spcBef>
                <a:spcPts val="1040"/>
              </a:spcBef>
            </a:pP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Continually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Verdana"/>
                <a:cs typeface="Verdana"/>
              </a:rPr>
              <a:t>work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Verdana"/>
                <a:cs typeface="Verdana"/>
              </a:rPr>
              <a:t>to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523D2F"/>
                </a:solidFill>
                <a:latin typeface="Verdana"/>
                <a:cs typeface="Verdana"/>
              </a:rPr>
              <a:t>make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sure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change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is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Verdana"/>
                <a:cs typeface="Verdana"/>
              </a:rPr>
              <a:t>perceptible</a:t>
            </a:r>
            <a:r>
              <a:rPr sz="1800" spc="-18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in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every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523D2F"/>
                </a:solidFill>
                <a:latin typeface="Verdana"/>
                <a:cs typeface="Verdana"/>
              </a:rPr>
              <a:t>area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Verdana"/>
                <a:cs typeface="Verdana"/>
              </a:rPr>
              <a:t>of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your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523D2F"/>
                </a:solidFill>
                <a:latin typeface="Verdana"/>
                <a:cs typeface="Verdana"/>
              </a:rPr>
              <a:t>organization.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This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will</a:t>
            </a:r>
            <a:r>
              <a:rPr sz="1800" spc="-18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assist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in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solidifying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that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shift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inside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 </a:t>
            </a:r>
            <a:r>
              <a:rPr sz="1800" spc="-61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organizational</a:t>
            </a:r>
            <a:r>
              <a:rPr sz="1800" spc="-20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culture.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25000"/>
              </a:lnSpc>
            </a:pPr>
            <a:r>
              <a:rPr sz="1800" spc="-70" dirty="0">
                <a:solidFill>
                  <a:srgbClr val="523D2F"/>
                </a:solidFill>
                <a:latin typeface="Verdana"/>
                <a:cs typeface="Verdana"/>
              </a:rPr>
              <a:t>It's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crucial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that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company's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executives</a:t>
            </a:r>
            <a:r>
              <a:rPr sz="1800" spc="-18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embrace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move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523D2F"/>
                </a:solidFill>
                <a:latin typeface="Verdana"/>
                <a:cs typeface="Verdana"/>
              </a:rPr>
              <a:t>going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forward.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Verdana"/>
                <a:cs typeface="Verdana"/>
              </a:rPr>
              <a:t>Both</a:t>
            </a:r>
            <a:r>
              <a:rPr sz="1800" spc="-18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current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employees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and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newly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appointed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leaders</a:t>
            </a:r>
            <a:r>
              <a:rPr sz="1800" spc="-18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Verdana"/>
                <a:cs typeface="Verdana"/>
              </a:rPr>
              <a:t>fall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under </a:t>
            </a:r>
            <a:r>
              <a:rPr sz="1800" spc="-62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this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523D2F"/>
                </a:solidFill>
                <a:latin typeface="Verdana"/>
                <a:cs typeface="Verdana"/>
              </a:rPr>
              <a:t>category.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organization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can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Verdana"/>
                <a:cs typeface="Verdana"/>
              </a:rPr>
              <a:t>find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itself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back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where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Verdana"/>
                <a:cs typeface="Verdana"/>
              </a:rPr>
              <a:t>it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Verdana"/>
                <a:cs typeface="Verdana"/>
              </a:rPr>
              <a:t>was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when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Verdana"/>
                <a:cs typeface="Verdana"/>
              </a:rPr>
              <a:t>it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started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Verdana"/>
                <a:cs typeface="Verdana"/>
              </a:rPr>
              <a:t>if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support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Verdana"/>
                <a:cs typeface="Verdana"/>
              </a:rPr>
              <a:t>of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these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Verdana"/>
                <a:cs typeface="Verdana"/>
              </a:rPr>
              <a:t>people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is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lost.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Halogen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will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Verdana"/>
                <a:cs typeface="Verdana"/>
              </a:rPr>
              <a:t>do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this</a:t>
            </a:r>
            <a:r>
              <a:rPr sz="1800" spc="-19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20" dirty="0">
                <a:solidFill>
                  <a:srgbClr val="523D2F"/>
                </a:solidFill>
                <a:latin typeface="Verdana"/>
                <a:cs typeface="Verdana"/>
              </a:rPr>
              <a:t>by;</a:t>
            </a:r>
            <a:endParaRPr sz="1800">
              <a:latin typeface="Verdana"/>
              <a:cs typeface="Verdana"/>
            </a:endParaRPr>
          </a:p>
          <a:p>
            <a:pPr marL="400685">
              <a:lnSpc>
                <a:spcPct val="100000"/>
              </a:lnSpc>
              <a:spcBef>
                <a:spcPts val="540"/>
              </a:spcBef>
            </a:pPr>
            <a:r>
              <a:rPr sz="1800" spc="-65" dirty="0">
                <a:solidFill>
                  <a:srgbClr val="523D2F"/>
                </a:solidFill>
                <a:latin typeface="Verdana"/>
                <a:cs typeface="Verdana"/>
              </a:rPr>
              <a:t>taking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into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account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523D2F"/>
                </a:solidFill>
                <a:latin typeface="Verdana"/>
                <a:cs typeface="Verdana"/>
              </a:rPr>
              <a:t>new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staff's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training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and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hiring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practices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and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523D2F"/>
                </a:solidFill>
                <a:latin typeface="Verdana"/>
                <a:cs typeface="Verdana"/>
              </a:rPr>
              <a:t>shift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in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ideals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and</a:t>
            </a:r>
            <a:r>
              <a:rPr sz="1800" spc="-19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523D2F"/>
                </a:solidFill>
                <a:latin typeface="Verdana"/>
                <a:cs typeface="Verdana"/>
              </a:rPr>
              <a:t>values.</a:t>
            </a:r>
            <a:endParaRPr sz="1800">
              <a:latin typeface="Verdana"/>
              <a:cs typeface="Verdana"/>
            </a:endParaRPr>
          </a:p>
          <a:p>
            <a:pPr marL="400685" marR="618490">
              <a:lnSpc>
                <a:spcPct val="125000"/>
              </a:lnSpc>
            </a:pPr>
            <a:r>
              <a:rPr sz="1800" spc="-50" dirty="0">
                <a:solidFill>
                  <a:srgbClr val="523D2F"/>
                </a:solidFill>
                <a:latin typeface="Verdana"/>
                <a:cs typeface="Verdana"/>
              </a:rPr>
              <a:t>Making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replacement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preparations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Verdana"/>
                <a:cs typeface="Verdana"/>
              </a:rPr>
              <a:t>for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Verdana"/>
                <a:cs typeface="Verdana"/>
              </a:rPr>
              <a:t>influential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Verdana"/>
                <a:cs typeface="Verdana"/>
              </a:rPr>
              <a:t>change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523D2F"/>
                </a:solidFill>
                <a:latin typeface="Verdana"/>
                <a:cs typeface="Verdana"/>
              </a:rPr>
              <a:t>agents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Verdana"/>
                <a:cs typeface="Verdana"/>
              </a:rPr>
              <a:t>as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they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depart.</a:t>
            </a:r>
            <a:r>
              <a:rPr sz="1800" spc="-18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This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Verdana"/>
                <a:cs typeface="Verdana"/>
              </a:rPr>
              <a:t>will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523D2F"/>
                </a:solidFill>
                <a:latin typeface="Verdana"/>
                <a:cs typeface="Verdana"/>
              </a:rPr>
              <a:t>make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sure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Verdana"/>
                <a:cs typeface="Verdana"/>
              </a:rPr>
              <a:t>their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Verdana"/>
                <a:cs typeface="Verdana"/>
              </a:rPr>
              <a:t>legacy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Verdana"/>
                <a:cs typeface="Verdana"/>
              </a:rPr>
              <a:t>is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Verdana"/>
                <a:cs typeface="Verdana"/>
              </a:rPr>
              <a:t>preserved</a:t>
            </a:r>
            <a:r>
              <a:rPr sz="1800" spc="-185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and</a:t>
            </a:r>
            <a:r>
              <a:rPr sz="1800" spc="-18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Verdana"/>
                <a:cs typeface="Verdana"/>
              </a:rPr>
              <a:t>not </a:t>
            </a:r>
            <a:r>
              <a:rPr sz="1800" spc="-620" dirty="0">
                <a:solidFill>
                  <a:srgbClr val="523D2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Verdana"/>
                <a:cs typeface="Verdana"/>
              </a:rPr>
              <a:t>forgotten.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984"/>
    </mc:Choice>
    <mc:Fallback xmlns="">
      <p:transition spd="slow" advTm="23498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44000" y="2022577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3999" y="0"/>
                  </a:lnTo>
                </a:path>
              </a:pathLst>
            </a:custGeom>
            <a:ln w="9524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968240" y="3302846"/>
            <a:ext cx="7432040" cy="442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7790">
              <a:lnSpc>
                <a:spcPct val="114599"/>
              </a:lnSpc>
              <a:spcBef>
                <a:spcPts val="100"/>
              </a:spcBef>
            </a:pP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Lastly,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strategic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change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doesn'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occur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naturally.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Effective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change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agents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oversee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entire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procedure.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Leaders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32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eo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</a:pP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through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complex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change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all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changes—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even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those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are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beneficial—</a:t>
            </a:r>
            <a:r>
              <a:rPr sz="1800" spc="-38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have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cumulative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5" dirty="0">
                <a:solidFill>
                  <a:srgbClr val="523D2F"/>
                </a:solidFill>
                <a:latin typeface="Tahoma"/>
                <a:cs typeface="Tahoma"/>
              </a:rPr>
              <a:t>cost.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Both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leaders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staff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can </a:t>
            </a:r>
            <a:r>
              <a:rPr sz="1800" spc="270" dirty="0">
                <a:solidFill>
                  <a:srgbClr val="523D2F"/>
                </a:solidFill>
                <a:latin typeface="Tahoma"/>
                <a:cs typeface="Tahoma"/>
              </a:rPr>
              <a:t>become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worn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out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by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change.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</a:pP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85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170" dirty="0">
                <a:solidFill>
                  <a:srgbClr val="523D2F"/>
                </a:solidFill>
                <a:latin typeface="Tahoma"/>
                <a:cs typeface="Tahoma"/>
              </a:rPr>
              <a:t>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ili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endParaRPr sz="1800">
              <a:latin typeface="Tahoma"/>
              <a:cs typeface="Tahoma"/>
            </a:endParaRPr>
          </a:p>
          <a:p>
            <a:pPr marL="12700" marR="391160" algn="just">
              <a:lnSpc>
                <a:spcPct val="114599"/>
              </a:lnSpc>
            </a:pP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necessary.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People </a:t>
            </a:r>
            <a:r>
              <a:rPr sz="1800" spc="275" dirty="0">
                <a:solidFill>
                  <a:srgbClr val="523D2F"/>
                </a:solidFill>
                <a:latin typeface="Tahoma"/>
                <a:cs typeface="Tahoma"/>
              </a:rPr>
              <a:t>who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are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resilient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can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better </a:t>
            </a:r>
            <a:r>
              <a:rPr sz="1800" spc="275" dirty="0">
                <a:solidFill>
                  <a:srgbClr val="523D2F"/>
                </a:solidFill>
                <a:latin typeface="Tahoma"/>
                <a:cs typeface="Tahoma"/>
              </a:rPr>
              <a:t>manage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pressure,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uncertainty,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 setbacks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that 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come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with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change.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By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learning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sharing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strategies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improve</a:t>
            </a:r>
            <a:endParaRPr sz="1800">
              <a:latin typeface="Tahoma"/>
              <a:cs typeface="Tahoma"/>
            </a:endParaRPr>
          </a:p>
          <a:p>
            <a:pPr marL="12700" marR="306070" algn="just">
              <a:lnSpc>
                <a:spcPct val="114599"/>
              </a:lnSpc>
            </a:pP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leadership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resilience,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leaders </a:t>
            </a:r>
            <a:r>
              <a:rPr sz="1800" spc="275" dirty="0">
                <a:solidFill>
                  <a:srgbClr val="523D2F"/>
                </a:solidFill>
                <a:latin typeface="Tahoma"/>
                <a:cs typeface="Tahoma"/>
              </a:rPr>
              <a:t>may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help 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people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navigate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13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15" dirty="0">
                <a:solidFill>
                  <a:srgbClr val="523D2F"/>
                </a:solidFill>
                <a:latin typeface="Tahoma"/>
                <a:cs typeface="Tahoma"/>
              </a:rPr>
              <a:t>w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204" dirty="0">
                <a:solidFill>
                  <a:srgbClr val="523D2F"/>
                </a:solidFill>
                <a:latin typeface="Tahoma"/>
                <a:cs typeface="Tahoma"/>
              </a:rPr>
              <a:t>(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endParaRPr sz="18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315"/>
              </a:spcBef>
            </a:pP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Creative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Leadership,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2020).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64532" y="9028494"/>
            <a:ext cx="908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400" b="1" spc="-1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7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3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400" b="1" spc="-1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400" b="1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8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-409" dirty="0">
                <a:solidFill>
                  <a:srgbClr val="523D2F"/>
                </a:solidFill>
                <a:latin typeface="Tahoma"/>
                <a:cs typeface="Tahoma"/>
              </a:rPr>
              <a:t>1</a:t>
            </a:r>
            <a:r>
              <a:rPr sz="1400" b="1" spc="-1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523D2F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20"/>
    </mc:Choice>
    <mc:Fallback xmlns="">
      <p:transition spd="slow" advTm="836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1792406"/>
            <a:ext cx="60998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475" dirty="0">
                <a:solidFill>
                  <a:srgbClr val="523D2F"/>
                </a:solidFill>
                <a:latin typeface="Tahoma"/>
                <a:cs typeface="Tahoma"/>
              </a:rPr>
              <a:t>REFERENCES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07225" marR="5080">
              <a:lnSpc>
                <a:spcPct val="125000"/>
              </a:lnSpc>
              <a:spcBef>
                <a:spcPts val="95"/>
              </a:spcBef>
            </a:pPr>
            <a:r>
              <a:rPr spc="65" dirty="0"/>
              <a:t>Center</a:t>
            </a:r>
            <a:r>
              <a:rPr spc="-80" dirty="0"/>
              <a:t> </a:t>
            </a:r>
            <a:r>
              <a:rPr spc="75" dirty="0"/>
              <a:t>for</a:t>
            </a:r>
            <a:r>
              <a:rPr spc="-75" dirty="0"/>
              <a:t> </a:t>
            </a:r>
            <a:r>
              <a:rPr spc="55" dirty="0"/>
              <a:t>Creative</a:t>
            </a:r>
            <a:r>
              <a:rPr spc="-75" dirty="0"/>
              <a:t> </a:t>
            </a:r>
            <a:r>
              <a:rPr spc="25" dirty="0"/>
              <a:t>Leadership.</a:t>
            </a:r>
            <a:r>
              <a:rPr spc="-75" dirty="0"/>
              <a:t> </a:t>
            </a:r>
            <a:r>
              <a:rPr spc="110" dirty="0"/>
              <a:t>(2020,</a:t>
            </a:r>
            <a:r>
              <a:rPr spc="-75" dirty="0"/>
              <a:t> </a:t>
            </a:r>
            <a:r>
              <a:rPr spc="75" dirty="0"/>
              <a:t>November</a:t>
            </a:r>
            <a:r>
              <a:rPr spc="-80" dirty="0"/>
              <a:t> </a:t>
            </a:r>
            <a:r>
              <a:rPr spc="50" dirty="0"/>
              <a:t>24).</a:t>
            </a:r>
            <a:r>
              <a:rPr spc="-75" dirty="0"/>
              <a:t> </a:t>
            </a:r>
            <a:r>
              <a:rPr spc="75" dirty="0"/>
              <a:t>How</a:t>
            </a:r>
            <a:r>
              <a:rPr spc="-75" dirty="0"/>
              <a:t> </a:t>
            </a:r>
            <a:r>
              <a:rPr spc="110" dirty="0"/>
              <a:t>to</a:t>
            </a:r>
            <a:r>
              <a:rPr spc="-75" dirty="0"/>
              <a:t> </a:t>
            </a:r>
            <a:r>
              <a:rPr spc="75" dirty="0"/>
              <a:t>be </a:t>
            </a:r>
            <a:r>
              <a:rPr spc="-555" dirty="0"/>
              <a:t> </a:t>
            </a:r>
            <a:r>
              <a:rPr spc="35" dirty="0"/>
              <a:t>a </a:t>
            </a:r>
            <a:r>
              <a:rPr spc="-5" dirty="0"/>
              <a:t>successful </a:t>
            </a:r>
            <a:r>
              <a:rPr spc="15" dirty="0"/>
              <a:t>change </a:t>
            </a:r>
            <a:r>
              <a:rPr spc="55" dirty="0"/>
              <a:t>leader. </a:t>
            </a:r>
            <a:r>
              <a:rPr spc="65" dirty="0"/>
              <a:t>Center </a:t>
            </a:r>
            <a:r>
              <a:rPr spc="75" dirty="0"/>
              <a:t>for </a:t>
            </a:r>
            <a:r>
              <a:rPr spc="55" dirty="0"/>
              <a:t>Creative </a:t>
            </a:r>
            <a:r>
              <a:rPr spc="25" dirty="0"/>
              <a:t>Leadership. </a:t>
            </a:r>
            <a:r>
              <a:rPr spc="30" dirty="0"/>
              <a:t> </a:t>
            </a:r>
            <a:r>
              <a:rPr spc="65" dirty="0"/>
              <a:t>https://</a:t>
            </a:r>
            <a:r>
              <a:rPr spc="65" dirty="0">
                <a:hlinkClick r:id="rId2"/>
              </a:rPr>
              <a:t>www.ccl.org/articles/leading-effectively- </a:t>
            </a:r>
            <a:r>
              <a:rPr spc="70" dirty="0"/>
              <a:t> </a:t>
            </a:r>
            <a:r>
              <a:rPr spc="45" dirty="0"/>
              <a:t>articles/successful-change-leader/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1650" marR="643255">
              <a:lnSpc>
                <a:spcPct val="125000"/>
              </a:lnSpc>
              <a:spcBef>
                <a:spcPts val="95"/>
              </a:spcBef>
            </a:pPr>
            <a:r>
              <a:rPr spc="35" dirty="0"/>
              <a:t>Duncan, </a:t>
            </a:r>
            <a:r>
              <a:rPr spc="-20" dirty="0"/>
              <a:t>C. </a:t>
            </a:r>
            <a:r>
              <a:rPr spc="50" dirty="0"/>
              <a:t>(2021, </a:t>
            </a:r>
            <a:r>
              <a:rPr dirty="0"/>
              <a:t>August </a:t>
            </a:r>
            <a:r>
              <a:rPr spc="90" dirty="0"/>
              <a:t>20). </a:t>
            </a:r>
            <a:r>
              <a:rPr spc="40" dirty="0"/>
              <a:t>Communicating </a:t>
            </a:r>
            <a:r>
              <a:rPr spc="10" dirty="0"/>
              <a:t>Change </a:t>
            </a:r>
            <a:r>
              <a:rPr spc="5" dirty="0"/>
              <a:t>To </a:t>
            </a:r>
            <a:r>
              <a:rPr spc="10" dirty="0"/>
              <a:t> </a:t>
            </a:r>
            <a:r>
              <a:rPr spc="15" dirty="0"/>
              <a:t>Employees: </a:t>
            </a:r>
            <a:r>
              <a:rPr spc="195" dirty="0"/>
              <a:t>9 </a:t>
            </a:r>
            <a:r>
              <a:rPr dirty="0"/>
              <a:t>Key </a:t>
            </a:r>
            <a:r>
              <a:rPr spc="30" dirty="0"/>
              <a:t>Strategies </a:t>
            </a:r>
            <a:r>
              <a:rPr spc="5" dirty="0"/>
              <a:t>To </a:t>
            </a:r>
            <a:r>
              <a:rPr spc="20" dirty="0"/>
              <a:t>Succeed. </a:t>
            </a:r>
            <a:r>
              <a:rPr spc="60" dirty="0"/>
              <a:t>Www.alert- </a:t>
            </a:r>
            <a:r>
              <a:rPr spc="65" dirty="0"/>
              <a:t> </a:t>
            </a:r>
            <a:r>
              <a:rPr spc="45" dirty="0"/>
              <a:t>Software.com. </a:t>
            </a:r>
            <a:r>
              <a:rPr spc="80" dirty="0"/>
              <a:t>https://www.alert- </a:t>
            </a:r>
            <a:r>
              <a:rPr spc="85" dirty="0"/>
              <a:t> </a:t>
            </a:r>
            <a:r>
              <a:rPr spc="55" dirty="0"/>
              <a:t>software.com/blog/communicating-change-to-employees</a:t>
            </a:r>
          </a:p>
          <a:p>
            <a:pPr marL="6838950">
              <a:lnSpc>
                <a:spcPct val="100000"/>
              </a:lnSpc>
              <a:spcBef>
                <a:spcPts val="25"/>
              </a:spcBef>
            </a:pPr>
            <a:endParaRPr sz="2650"/>
          </a:p>
          <a:p>
            <a:pPr marL="6851650" marR="5080">
              <a:lnSpc>
                <a:spcPct val="125000"/>
              </a:lnSpc>
            </a:pPr>
            <a:r>
              <a:rPr spc="5" dirty="0"/>
              <a:t>Hicks,</a:t>
            </a:r>
            <a:r>
              <a:rPr spc="-80" dirty="0"/>
              <a:t> </a:t>
            </a:r>
            <a:r>
              <a:rPr spc="-60" dirty="0"/>
              <a:t>K.</a:t>
            </a:r>
            <a:r>
              <a:rPr spc="-80" dirty="0"/>
              <a:t> </a:t>
            </a:r>
            <a:r>
              <a:rPr spc="110" dirty="0"/>
              <a:t>(2020,</a:t>
            </a:r>
            <a:r>
              <a:rPr spc="-80" dirty="0"/>
              <a:t> </a:t>
            </a:r>
            <a:r>
              <a:rPr spc="95" dirty="0"/>
              <a:t>May</a:t>
            </a:r>
            <a:r>
              <a:rPr spc="-80" dirty="0"/>
              <a:t> </a:t>
            </a:r>
            <a:r>
              <a:rPr spc="15" dirty="0"/>
              <a:t>13).</a:t>
            </a:r>
            <a:r>
              <a:rPr spc="-80" dirty="0"/>
              <a:t> </a:t>
            </a:r>
            <a:r>
              <a:rPr spc="200" dirty="0"/>
              <a:t>6</a:t>
            </a:r>
            <a:r>
              <a:rPr spc="-80" dirty="0"/>
              <a:t> </a:t>
            </a:r>
            <a:r>
              <a:rPr spc="30" dirty="0"/>
              <a:t>essential</a:t>
            </a:r>
            <a:r>
              <a:rPr spc="-75" dirty="0"/>
              <a:t> </a:t>
            </a:r>
            <a:r>
              <a:rPr spc="-15" dirty="0"/>
              <a:t>skills</a:t>
            </a:r>
            <a:r>
              <a:rPr spc="-80" dirty="0"/>
              <a:t> </a:t>
            </a:r>
            <a:r>
              <a:rPr spc="75" dirty="0"/>
              <a:t>for</a:t>
            </a:r>
            <a:r>
              <a:rPr spc="-80" dirty="0"/>
              <a:t> </a:t>
            </a:r>
            <a:r>
              <a:rPr spc="-5" dirty="0"/>
              <a:t>successful</a:t>
            </a:r>
            <a:r>
              <a:rPr spc="-80" dirty="0"/>
              <a:t> </a:t>
            </a:r>
            <a:r>
              <a:rPr spc="15" dirty="0"/>
              <a:t>change </a:t>
            </a:r>
            <a:r>
              <a:rPr spc="-555" dirty="0"/>
              <a:t> </a:t>
            </a:r>
            <a:r>
              <a:rPr spc="50" dirty="0"/>
              <a:t>management. </a:t>
            </a:r>
            <a:r>
              <a:rPr spc="10" dirty="0"/>
              <a:t>Zendesk. </a:t>
            </a:r>
            <a:r>
              <a:rPr spc="50" dirty="0"/>
              <a:t>https://</a:t>
            </a:r>
            <a:r>
              <a:rPr spc="50" dirty="0">
                <a:hlinkClick r:id="rId3"/>
              </a:rPr>
              <a:t>www.zendesk.com/blog/skills- </a:t>
            </a:r>
            <a:r>
              <a:rPr spc="55" dirty="0"/>
              <a:t> </a:t>
            </a:r>
            <a:r>
              <a:rPr spc="60" dirty="0"/>
              <a:t>change-management/</a:t>
            </a:r>
          </a:p>
          <a:p>
            <a:pPr marL="6838950">
              <a:lnSpc>
                <a:spcPct val="100000"/>
              </a:lnSpc>
              <a:spcBef>
                <a:spcPts val="30"/>
              </a:spcBef>
            </a:pPr>
            <a:endParaRPr sz="2650"/>
          </a:p>
          <a:p>
            <a:pPr marL="6851650" marR="10160">
              <a:lnSpc>
                <a:spcPct val="125000"/>
              </a:lnSpc>
            </a:pPr>
            <a:r>
              <a:rPr spc="55" dirty="0"/>
              <a:t>Mindtools.</a:t>
            </a:r>
            <a:r>
              <a:rPr spc="-80" dirty="0"/>
              <a:t> </a:t>
            </a:r>
            <a:r>
              <a:rPr spc="50" dirty="0"/>
              <a:t>(2021).</a:t>
            </a:r>
            <a:r>
              <a:rPr spc="-75" dirty="0"/>
              <a:t> </a:t>
            </a:r>
            <a:r>
              <a:rPr spc="35" dirty="0"/>
              <a:t>Kotter’s</a:t>
            </a:r>
            <a:r>
              <a:rPr spc="-75" dirty="0"/>
              <a:t> </a:t>
            </a:r>
            <a:r>
              <a:rPr spc="75" dirty="0"/>
              <a:t>8-Step</a:t>
            </a:r>
            <a:r>
              <a:rPr spc="-75" dirty="0"/>
              <a:t> </a:t>
            </a:r>
            <a:r>
              <a:rPr spc="10" dirty="0"/>
              <a:t>Change</a:t>
            </a:r>
            <a:r>
              <a:rPr spc="-80" dirty="0"/>
              <a:t> </a:t>
            </a:r>
            <a:r>
              <a:rPr spc="90" dirty="0"/>
              <a:t>Model</a:t>
            </a:r>
            <a:r>
              <a:rPr spc="-75" dirty="0"/>
              <a:t> </a:t>
            </a:r>
            <a:r>
              <a:rPr spc="65" dirty="0"/>
              <a:t>Implementing </a:t>
            </a:r>
            <a:r>
              <a:rPr spc="-555" dirty="0"/>
              <a:t> </a:t>
            </a:r>
            <a:r>
              <a:rPr spc="10" dirty="0"/>
              <a:t>Change </a:t>
            </a:r>
            <a:r>
              <a:rPr spc="50" dirty="0"/>
              <a:t>Powerfully </a:t>
            </a:r>
            <a:r>
              <a:rPr spc="55" dirty="0"/>
              <a:t>and </a:t>
            </a:r>
            <a:r>
              <a:rPr spc="5" dirty="0"/>
              <a:t>Successfully. </a:t>
            </a:r>
            <a:r>
              <a:rPr spc="50" dirty="0"/>
              <a:t>Mindtools.com. </a:t>
            </a:r>
            <a:r>
              <a:rPr spc="55" dirty="0"/>
              <a:t> </a:t>
            </a:r>
            <a:r>
              <a:rPr spc="65" dirty="0"/>
              <a:t>https://</a:t>
            </a:r>
            <a:r>
              <a:rPr spc="65" dirty="0">
                <a:hlinkClick r:id="rId4"/>
              </a:rPr>
              <a:t>www.mindtools.com/pages/article/newPPM_82.htm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1"/>
    </mc:Choice>
    <mc:Fallback xmlns="">
      <p:transition spd="slow" advTm="115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0540" cy="10287000"/>
            <a:chOff x="0" y="0"/>
            <a:chExt cx="1829054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533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55441" y="2022577"/>
              <a:ext cx="10135235" cy="0"/>
            </a:xfrm>
            <a:custGeom>
              <a:avLst/>
              <a:gdLst/>
              <a:ahLst/>
              <a:cxnLst/>
              <a:rect l="l" t="t" r="r" b="b"/>
              <a:pathLst>
                <a:path w="10135235">
                  <a:moveTo>
                    <a:pt x="0" y="0"/>
                  </a:moveTo>
                  <a:lnTo>
                    <a:pt x="10134641" y="0"/>
                  </a:lnTo>
                </a:path>
              </a:pathLst>
            </a:custGeom>
            <a:ln w="9524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5449" y="2841201"/>
              <a:ext cx="76200" cy="76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5449" y="4727151"/>
              <a:ext cx="76200" cy="76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5449" y="6927426"/>
              <a:ext cx="76200" cy="761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19889" y="2674196"/>
            <a:ext cx="6997700" cy="568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Halogen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Group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market-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leading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supplier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security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2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15" dirty="0">
                <a:solidFill>
                  <a:srgbClr val="523D2F"/>
                </a:solidFill>
                <a:latin typeface="Tahoma"/>
                <a:cs typeface="Tahoma"/>
              </a:rPr>
              <a:t>w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dq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170" dirty="0">
                <a:solidFill>
                  <a:srgbClr val="523D2F"/>
                </a:solidFill>
                <a:latin typeface="Tahoma"/>
                <a:cs typeface="Tahoma"/>
              </a:rPr>
              <a:t>,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Nigeria.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Halogen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provides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complete,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integrated,</a:t>
            </a:r>
            <a:endParaRPr sz="1800">
              <a:latin typeface="Tahoma"/>
              <a:cs typeface="Tahoma"/>
            </a:endParaRPr>
          </a:p>
          <a:p>
            <a:pPr marL="12700" marR="657225">
              <a:lnSpc>
                <a:spcPct val="114599"/>
              </a:lnSpc>
            </a:pP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digitally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enabled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solutions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for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controlling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business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security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concerns.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ahoma"/>
              <a:cs typeface="Tahoma"/>
            </a:endParaRPr>
          </a:p>
          <a:p>
            <a:pPr marL="12700" marR="109220">
              <a:lnSpc>
                <a:spcPct val="114599"/>
              </a:lnSpc>
              <a:spcBef>
                <a:spcPts val="5"/>
              </a:spcBef>
            </a:pPr>
            <a:r>
              <a:rPr sz="1800" spc="-31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divided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into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6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subsidiaries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namely;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Travel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Security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204" dirty="0">
                <a:solidFill>
                  <a:srgbClr val="523D2F"/>
                </a:solidFill>
                <a:latin typeface="Tahoma"/>
                <a:cs typeface="Tahoma"/>
              </a:rPr>
              <a:t>(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ARMADA),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Connected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Surveillance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204" dirty="0">
                <a:solidFill>
                  <a:srgbClr val="523D2F"/>
                </a:solidFill>
                <a:latin typeface="Tahoma"/>
                <a:cs typeface="Tahoma"/>
              </a:rPr>
              <a:t>(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AVERT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Halogen),</a:t>
            </a:r>
            <a:endParaRPr sz="1800">
              <a:latin typeface="Tahoma"/>
              <a:cs typeface="Tahoma"/>
            </a:endParaRPr>
          </a:p>
          <a:p>
            <a:pPr marL="12700" marR="349885">
              <a:lnSpc>
                <a:spcPct val="114599"/>
              </a:lnSpc>
            </a:pP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k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5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204" dirty="0">
                <a:solidFill>
                  <a:srgbClr val="523D2F"/>
                </a:solidFill>
                <a:latin typeface="Tahoma"/>
                <a:cs typeface="Tahoma"/>
              </a:rPr>
              <a:t>(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9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95" dirty="0">
                <a:solidFill>
                  <a:srgbClr val="523D2F"/>
                </a:solidFill>
                <a:latin typeface="Tahoma"/>
                <a:cs typeface="Tahoma"/>
              </a:rPr>
              <a:t>V</a:t>
            </a:r>
            <a:r>
              <a:rPr sz="1800" spc="39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-25" dirty="0">
                <a:solidFill>
                  <a:srgbClr val="523D2F"/>
                </a:solidFill>
                <a:latin typeface="Tahoma"/>
                <a:cs typeface="Tahoma"/>
              </a:rPr>
              <a:t>)</a:t>
            </a:r>
            <a:r>
              <a:rPr sz="1800" spc="-170" dirty="0">
                <a:solidFill>
                  <a:srgbClr val="523D2F"/>
                </a:solidFill>
                <a:latin typeface="Tahoma"/>
                <a:cs typeface="Tahoma"/>
              </a:rPr>
              <a:t>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95" dirty="0">
                <a:solidFill>
                  <a:srgbClr val="523D2F"/>
                </a:solidFill>
                <a:latin typeface="Tahoma"/>
                <a:cs typeface="Tahoma"/>
              </a:rPr>
              <a:t>V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&amp; 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3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204" dirty="0">
                <a:solidFill>
                  <a:srgbClr val="523D2F"/>
                </a:solidFill>
                <a:latin typeface="Tahoma"/>
                <a:cs typeface="Tahoma"/>
              </a:rPr>
              <a:t>(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9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355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-3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-25" dirty="0">
                <a:solidFill>
                  <a:srgbClr val="523D2F"/>
                </a:solidFill>
                <a:latin typeface="Tahoma"/>
                <a:cs typeface="Tahoma"/>
              </a:rPr>
              <a:t>)</a:t>
            </a:r>
            <a:r>
              <a:rPr sz="1800" spc="-170" dirty="0">
                <a:solidFill>
                  <a:srgbClr val="523D2F"/>
                </a:solidFill>
                <a:latin typeface="Tahoma"/>
                <a:cs typeface="Tahoma"/>
              </a:rPr>
              <a:t>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y  </a:t>
            </a:r>
            <a:r>
              <a:rPr sz="1800" spc="-204" dirty="0">
                <a:solidFill>
                  <a:srgbClr val="523D2F"/>
                </a:solidFill>
                <a:latin typeface="Tahoma"/>
                <a:cs typeface="Tahoma"/>
              </a:rPr>
              <a:t>(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-2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-25" dirty="0">
                <a:solidFill>
                  <a:srgbClr val="523D2F"/>
                </a:solidFill>
                <a:latin typeface="Tahoma"/>
                <a:cs typeface="Tahoma"/>
              </a:rPr>
              <a:t>)</a:t>
            </a:r>
            <a:r>
              <a:rPr sz="1800" spc="-170" dirty="0">
                <a:solidFill>
                  <a:srgbClr val="523D2F"/>
                </a:solidFill>
                <a:latin typeface="Tahoma"/>
                <a:cs typeface="Tahoma"/>
              </a:rPr>
              <a:t>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3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204" dirty="0">
                <a:solidFill>
                  <a:srgbClr val="523D2F"/>
                </a:solidFill>
                <a:latin typeface="Tahoma"/>
                <a:cs typeface="Tahoma"/>
              </a:rPr>
              <a:t>(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9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39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10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Halogen).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</a:pP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Halogen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75" dirty="0">
                <a:solidFill>
                  <a:srgbClr val="523D2F"/>
                </a:solidFill>
                <a:latin typeface="Tahoma"/>
                <a:cs typeface="Tahoma"/>
              </a:rPr>
              <a:t>now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dominates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market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for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security</a:t>
            </a:r>
            <a:endParaRPr sz="1800">
              <a:latin typeface="Tahoma"/>
              <a:cs typeface="Tahoma"/>
            </a:endParaRPr>
          </a:p>
          <a:p>
            <a:pPr marL="12700" marR="19050" algn="just">
              <a:lnSpc>
                <a:spcPct val="114599"/>
              </a:lnSpc>
            </a:pP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solutions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in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West 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Africa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as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caters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both individuals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enterprises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as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a 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whole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ince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continually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focuses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v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15" dirty="0">
                <a:solidFill>
                  <a:srgbClr val="523D2F"/>
                </a:solidFill>
                <a:latin typeface="Tahoma"/>
                <a:cs typeface="Tahoma"/>
              </a:rPr>
              <a:t>w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515" dirty="0">
                <a:solidFill>
                  <a:srgbClr val="523D2F"/>
                </a:solidFill>
                <a:latin typeface="Tahoma"/>
                <a:cs typeface="Tahoma"/>
              </a:rPr>
              <a:t>w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il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-110" dirty="0">
                <a:solidFill>
                  <a:srgbClr val="523D2F"/>
                </a:solidFill>
                <a:latin typeface="Tahoma"/>
                <a:cs typeface="Tahoma"/>
              </a:rPr>
              <a:t>'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Tahoma"/>
                <a:cs typeface="Tahoma"/>
              </a:rPr>
              <a:t>s 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value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chain.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31300" y="977900"/>
            <a:ext cx="55645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7415" algn="l"/>
                <a:tab pos="3630295" algn="l"/>
              </a:tabLst>
            </a:pPr>
            <a:r>
              <a:rPr sz="6000" b="0" spc="185" dirty="0">
                <a:latin typeface="Trebuchet MS"/>
                <a:cs typeface="Trebuchet MS"/>
              </a:rPr>
              <a:t>W</a:t>
            </a:r>
            <a:r>
              <a:rPr sz="6000" b="0" spc="265" dirty="0">
                <a:latin typeface="Trebuchet MS"/>
                <a:cs typeface="Trebuchet MS"/>
              </a:rPr>
              <a:t>H</a:t>
            </a:r>
            <a:r>
              <a:rPr sz="6000" b="0" spc="690" dirty="0">
                <a:latin typeface="Trebuchet MS"/>
                <a:cs typeface="Trebuchet MS"/>
              </a:rPr>
              <a:t>O</a:t>
            </a:r>
            <a:r>
              <a:rPr sz="6000" b="0" dirty="0">
                <a:latin typeface="Trebuchet MS"/>
                <a:cs typeface="Trebuchet MS"/>
              </a:rPr>
              <a:t>	</a:t>
            </a:r>
            <a:r>
              <a:rPr sz="6000" b="0" spc="185" dirty="0">
                <a:latin typeface="Trebuchet MS"/>
                <a:cs typeface="Trebuchet MS"/>
              </a:rPr>
              <a:t>W</a:t>
            </a:r>
            <a:r>
              <a:rPr sz="6000" b="0" spc="110" dirty="0">
                <a:latin typeface="Trebuchet MS"/>
                <a:cs typeface="Trebuchet MS"/>
              </a:rPr>
              <a:t>E</a:t>
            </a:r>
            <a:r>
              <a:rPr sz="6000" b="0" dirty="0">
                <a:latin typeface="Trebuchet MS"/>
                <a:cs typeface="Trebuchet MS"/>
              </a:rPr>
              <a:t>	</a:t>
            </a:r>
            <a:r>
              <a:rPr sz="6000" b="0" spc="760" dirty="0">
                <a:latin typeface="Trebuchet MS"/>
                <a:cs typeface="Trebuchet MS"/>
              </a:rPr>
              <a:t>A</a:t>
            </a:r>
            <a:r>
              <a:rPr sz="6000" b="0" spc="370" dirty="0">
                <a:latin typeface="Trebuchet MS"/>
                <a:cs typeface="Trebuchet MS"/>
              </a:rPr>
              <a:t>R</a:t>
            </a:r>
            <a:r>
              <a:rPr sz="6000" b="0" spc="710" dirty="0">
                <a:latin typeface="Trebuchet MS"/>
                <a:cs typeface="Trebuchet MS"/>
              </a:rPr>
              <a:t>E</a:t>
            </a:r>
            <a:r>
              <a:rPr sz="6000" b="0" spc="830" dirty="0">
                <a:latin typeface="Trebuchet MS"/>
                <a:cs typeface="Trebuchet MS"/>
              </a:rPr>
              <a:t>?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61568" y="9028494"/>
            <a:ext cx="8108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400" b="1" spc="-1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7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3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400" b="1" spc="-1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400" b="1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8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-125" dirty="0">
                <a:solidFill>
                  <a:srgbClr val="523D2F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39"/>
    </mc:Choice>
    <mc:Fallback xmlns="">
      <p:transition spd="slow" advTm="717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80163" y="1028707"/>
            <a:ext cx="1663700" cy="6677025"/>
            <a:chOff x="8280163" y="1028707"/>
            <a:chExt cx="1663700" cy="6677025"/>
          </a:xfrm>
        </p:grpSpPr>
        <p:sp>
          <p:nvSpPr>
            <p:cNvPr id="3" name="object 3"/>
            <p:cNvSpPr/>
            <p:nvPr/>
          </p:nvSpPr>
          <p:spPr>
            <a:xfrm>
              <a:off x="9114777" y="2505034"/>
              <a:ext cx="0" cy="5191760"/>
            </a:xfrm>
            <a:custGeom>
              <a:avLst/>
              <a:gdLst/>
              <a:ahLst/>
              <a:cxnLst/>
              <a:rect l="l" t="t" r="r" b="b"/>
              <a:pathLst>
                <a:path h="5191759">
                  <a:moveTo>
                    <a:pt x="0" y="5191151"/>
                  </a:moveTo>
                  <a:lnTo>
                    <a:pt x="0" y="0"/>
                  </a:lnTo>
                </a:path>
              </a:pathLst>
            </a:custGeom>
            <a:ln w="19064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99213" y="1028707"/>
              <a:ext cx="1628775" cy="1476375"/>
            </a:xfrm>
            <a:custGeom>
              <a:avLst/>
              <a:gdLst/>
              <a:ahLst/>
              <a:cxnLst/>
              <a:rect l="l" t="t" r="r" b="b"/>
              <a:pathLst>
                <a:path w="1628775" h="1476375">
                  <a:moveTo>
                    <a:pt x="1438552" y="1476363"/>
                  </a:moveTo>
                  <a:lnTo>
                    <a:pt x="190222" y="1476363"/>
                  </a:lnTo>
                  <a:lnTo>
                    <a:pt x="152938" y="1472679"/>
                  </a:lnTo>
                  <a:lnTo>
                    <a:pt x="84686" y="1444444"/>
                  </a:lnTo>
                  <a:lnTo>
                    <a:pt x="31959" y="1391782"/>
                  </a:lnTo>
                  <a:lnTo>
                    <a:pt x="3688" y="1323616"/>
                  </a:lnTo>
                  <a:lnTo>
                    <a:pt x="0" y="1286378"/>
                  </a:lnTo>
                  <a:lnTo>
                    <a:pt x="0" y="189984"/>
                  </a:lnTo>
                  <a:lnTo>
                    <a:pt x="14479" y="117280"/>
                  </a:lnTo>
                  <a:lnTo>
                    <a:pt x="55714" y="55645"/>
                  </a:lnTo>
                  <a:lnTo>
                    <a:pt x="117427" y="14461"/>
                  </a:lnTo>
                  <a:lnTo>
                    <a:pt x="190222" y="0"/>
                  </a:lnTo>
                  <a:lnTo>
                    <a:pt x="1438552" y="0"/>
                  </a:lnTo>
                  <a:lnTo>
                    <a:pt x="1511347" y="14461"/>
                  </a:lnTo>
                  <a:lnTo>
                    <a:pt x="1573060" y="55645"/>
                  </a:lnTo>
                  <a:lnTo>
                    <a:pt x="1614295" y="117280"/>
                  </a:lnTo>
                  <a:lnTo>
                    <a:pt x="1628774" y="189984"/>
                  </a:lnTo>
                  <a:lnTo>
                    <a:pt x="1628774" y="1286378"/>
                  </a:lnTo>
                  <a:lnTo>
                    <a:pt x="1614295" y="1359083"/>
                  </a:lnTo>
                  <a:lnTo>
                    <a:pt x="1573060" y="1420718"/>
                  </a:lnTo>
                  <a:lnTo>
                    <a:pt x="1511347" y="1461902"/>
                  </a:lnTo>
                  <a:lnTo>
                    <a:pt x="1438552" y="1476363"/>
                  </a:lnTo>
                  <a:close/>
                </a:path>
              </a:pathLst>
            </a:custGeom>
            <a:solidFill>
              <a:srgbClr val="FF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99213" y="1181454"/>
              <a:ext cx="1625600" cy="1323975"/>
            </a:xfrm>
            <a:custGeom>
              <a:avLst/>
              <a:gdLst/>
              <a:ahLst/>
              <a:cxnLst/>
              <a:rect l="l" t="t" r="r" b="b"/>
              <a:pathLst>
                <a:path w="1625600" h="1323975">
                  <a:moveTo>
                    <a:pt x="1625085" y="1170868"/>
                  </a:moveTo>
                  <a:lnTo>
                    <a:pt x="1596815" y="1239034"/>
                  </a:lnTo>
                  <a:lnTo>
                    <a:pt x="1544088" y="1291696"/>
                  </a:lnTo>
                  <a:lnTo>
                    <a:pt x="1475836" y="1319931"/>
                  </a:lnTo>
                  <a:lnTo>
                    <a:pt x="1438552" y="1323615"/>
                  </a:lnTo>
                  <a:lnTo>
                    <a:pt x="190222" y="1323615"/>
                  </a:lnTo>
                  <a:lnTo>
                    <a:pt x="117427" y="1309154"/>
                  </a:lnTo>
                  <a:lnTo>
                    <a:pt x="55714" y="1267970"/>
                  </a:lnTo>
                  <a:lnTo>
                    <a:pt x="14479" y="1206335"/>
                  </a:lnTo>
                  <a:lnTo>
                    <a:pt x="0" y="1133631"/>
                  </a:lnTo>
                  <a:lnTo>
                    <a:pt x="0" y="37237"/>
                  </a:lnTo>
                  <a:lnTo>
                    <a:pt x="3688" y="0"/>
                  </a:lnTo>
                </a:path>
              </a:pathLst>
            </a:custGeom>
            <a:ln w="38019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32821" y="1435573"/>
            <a:ext cx="1644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905" dirty="0">
                <a:solidFill>
                  <a:srgbClr val="523D2F"/>
                </a:solidFill>
                <a:latin typeface="Trebuchet MS"/>
                <a:cs typeface="Trebuchet MS"/>
              </a:rPr>
              <a:t>1</a:t>
            </a:r>
            <a:endParaRPr sz="3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80163" y="4208152"/>
            <a:ext cx="1663700" cy="1495425"/>
            <a:chOff x="8280163" y="4208152"/>
            <a:chExt cx="1663700" cy="1495425"/>
          </a:xfrm>
        </p:grpSpPr>
        <p:sp>
          <p:nvSpPr>
            <p:cNvPr id="8" name="object 8"/>
            <p:cNvSpPr/>
            <p:nvPr/>
          </p:nvSpPr>
          <p:spPr>
            <a:xfrm>
              <a:off x="8299213" y="4208152"/>
              <a:ext cx="1628775" cy="1476375"/>
            </a:xfrm>
            <a:custGeom>
              <a:avLst/>
              <a:gdLst/>
              <a:ahLst/>
              <a:cxnLst/>
              <a:rect l="l" t="t" r="r" b="b"/>
              <a:pathLst>
                <a:path w="1628775" h="1476375">
                  <a:moveTo>
                    <a:pt x="1438552" y="1476363"/>
                  </a:moveTo>
                  <a:lnTo>
                    <a:pt x="190222" y="1476363"/>
                  </a:lnTo>
                  <a:lnTo>
                    <a:pt x="152938" y="1472679"/>
                  </a:lnTo>
                  <a:lnTo>
                    <a:pt x="84686" y="1444444"/>
                  </a:lnTo>
                  <a:lnTo>
                    <a:pt x="31959" y="1391782"/>
                  </a:lnTo>
                  <a:lnTo>
                    <a:pt x="3688" y="1323616"/>
                  </a:lnTo>
                  <a:lnTo>
                    <a:pt x="0" y="1286378"/>
                  </a:lnTo>
                  <a:lnTo>
                    <a:pt x="0" y="189984"/>
                  </a:lnTo>
                  <a:lnTo>
                    <a:pt x="14479" y="117280"/>
                  </a:lnTo>
                  <a:lnTo>
                    <a:pt x="55714" y="55645"/>
                  </a:lnTo>
                  <a:lnTo>
                    <a:pt x="117427" y="14461"/>
                  </a:lnTo>
                  <a:lnTo>
                    <a:pt x="190222" y="0"/>
                  </a:lnTo>
                  <a:lnTo>
                    <a:pt x="1438552" y="0"/>
                  </a:lnTo>
                  <a:lnTo>
                    <a:pt x="1511347" y="14461"/>
                  </a:lnTo>
                  <a:lnTo>
                    <a:pt x="1573060" y="55645"/>
                  </a:lnTo>
                  <a:lnTo>
                    <a:pt x="1614295" y="117280"/>
                  </a:lnTo>
                  <a:lnTo>
                    <a:pt x="1628774" y="189984"/>
                  </a:lnTo>
                  <a:lnTo>
                    <a:pt x="1628774" y="1286378"/>
                  </a:lnTo>
                  <a:lnTo>
                    <a:pt x="1614295" y="1359083"/>
                  </a:lnTo>
                  <a:lnTo>
                    <a:pt x="1573060" y="1420718"/>
                  </a:lnTo>
                  <a:lnTo>
                    <a:pt x="1511347" y="1461902"/>
                  </a:lnTo>
                  <a:lnTo>
                    <a:pt x="1438552" y="1476363"/>
                  </a:lnTo>
                  <a:close/>
                </a:path>
              </a:pathLst>
            </a:custGeom>
            <a:solidFill>
              <a:srgbClr val="FF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9213" y="4292733"/>
              <a:ext cx="1625600" cy="1391920"/>
            </a:xfrm>
            <a:custGeom>
              <a:avLst/>
              <a:gdLst/>
              <a:ahLst/>
              <a:cxnLst/>
              <a:rect l="l" t="t" r="r" b="b"/>
              <a:pathLst>
                <a:path w="1625600" h="1391920">
                  <a:moveTo>
                    <a:pt x="1625085" y="1239035"/>
                  </a:moveTo>
                  <a:lnTo>
                    <a:pt x="1596815" y="1307201"/>
                  </a:lnTo>
                  <a:lnTo>
                    <a:pt x="1544088" y="1359862"/>
                  </a:lnTo>
                  <a:lnTo>
                    <a:pt x="1475836" y="1388098"/>
                  </a:lnTo>
                  <a:lnTo>
                    <a:pt x="1438552" y="1391782"/>
                  </a:lnTo>
                  <a:lnTo>
                    <a:pt x="190222" y="1391782"/>
                  </a:lnTo>
                  <a:lnTo>
                    <a:pt x="117427" y="1377320"/>
                  </a:lnTo>
                  <a:lnTo>
                    <a:pt x="55714" y="1336137"/>
                  </a:lnTo>
                  <a:lnTo>
                    <a:pt x="14479" y="1274501"/>
                  </a:lnTo>
                  <a:lnTo>
                    <a:pt x="0" y="1201797"/>
                  </a:lnTo>
                  <a:lnTo>
                    <a:pt x="0" y="105403"/>
                  </a:lnTo>
                  <a:lnTo>
                    <a:pt x="3688" y="68166"/>
                  </a:lnTo>
                  <a:lnTo>
                    <a:pt x="14479" y="32699"/>
                  </a:lnTo>
                  <a:lnTo>
                    <a:pt x="31959" y="0"/>
                  </a:lnTo>
                </a:path>
              </a:pathLst>
            </a:custGeom>
            <a:ln w="38020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953644" y="4615016"/>
            <a:ext cx="3225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340" dirty="0">
                <a:solidFill>
                  <a:srgbClr val="523D2F"/>
                </a:solidFill>
                <a:latin typeface="Trebuchet MS"/>
                <a:cs typeface="Trebuchet MS"/>
              </a:rPr>
              <a:t>2</a:t>
            </a:r>
            <a:endParaRPr sz="3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80202" y="7696206"/>
            <a:ext cx="1658620" cy="1495425"/>
            <a:chOff x="8280202" y="7696206"/>
            <a:chExt cx="1658620" cy="1495425"/>
          </a:xfrm>
        </p:grpSpPr>
        <p:sp>
          <p:nvSpPr>
            <p:cNvPr id="12" name="object 12"/>
            <p:cNvSpPr/>
            <p:nvPr/>
          </p:nvSpPr>
          <p:spPr>
            <a:xfrm>
              <a:off x="8299212" y="7696206"/>
              <a:ext cx="1628775" cy="1476375"/>
            </a:xfrm>
            <a:custGeom>
              <a:avLst/>
              <a:gdLst/>
              <a:ahLst/>
              <a:cxnLst/>
              <a:rect l="l" t="t" r="r" b="b"/>
              <a:pathLst>
                <a:path w="1628775" h="1476375">
                  <a:moveTo>
                    <a:pt x="1438552" y="1476363"/>
                  </a:moveTo>
                  <a:lnTo>
                    <a:pt x="190222" y="1476363"/>
                  </a:lnTo>
                  <a:lnTo>
                    <a:pt x="152938" y="1472679"/>
                  </a:lnTo>
                  <a:lnTo>
                    <a:pt x="84686" y="1444444"/>
                  </a:lnTo>
                  <a:lnTo>
                    <a:pt x="31959" y="1391782"/>
                  </a:lnTo>
                  <a:lnTo>
                    <a:pt x="3688" y="1323616"/>
                  </a:lnTo>
                  <a:lnTo>
                    <a:pt x="0" y="1286378"/>
                  </a:lnTo>
                  <a:lnTo>
                    <a:pt x="0" y="189984"/>
                  </a:lnTo>
                  <a:lnTo>
                    <a:pt x="14479" y="117280"/>
                  </a:lnTo>
                  <a:lnTo>
                    <a:pt x="55714" y="55645"/>
                  </a:lnTo>
                  <a:lnTo>
                    <a:pt x="117427" y="14461"/>
                  </a:lnTo>
                  <a:lnTo>
                    <a:pt x="190222" y="0"/>
                  </a:lnTo>
                  <a:lnTo>
                    <a:pt x="1438552" y="0"/>
                  </a:lnTo>
                  <a:lnTo>
                    <a:pt x="1511347" y="14461"/>
                  </a:lnTo>
                  <a:lnTo>
                    <a:pt x="1573060" y="55645"/>
                  </a:lnTo>
                  <a:lnTo>
                    <a:pt x="1614295" y="117280"/>
                  </a:lnTo>
                  <a:lnTo>
                    <a:pt x="1628774" y="189984"/>
                  </a:lnTo>
                  <a:lnTo>
                    <a:pt x="1628774" y="1286378"/>
                  </a:lnTo>
                  <a:lnTo>
                    <a:pt x="1614295" y="1359083"/>
                  </a:lnTo>
                  <a:lnTo>
                    <a:pt x="1573060" y="1420718"/>
                  </a:lnTo>
                  <a:lnTo>
                    <a:pt x="1511347" y="1461902"/>
                  </a:lnTo>
                  <a:lnTo>
                    <a:pt x="1438552" y="1476363"/>
                  </a:lnTo>
                  <a:close/>
                </a:path>
              </a:pathLst>
            </a:custGeom>
            <a:solidFill>
              <a:srgbClr val="FF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99212" y="7741978"/>
              <a:ext cx="1620520" cy="1430655"/>
            </a:xfrm>
            <a:custGeom>
              <a:avLst/>
              <a:gdLst/>
              <a:ahLst/>
              <a:cxnLst/>
              <a:rect l="l" t="t" r="r" b="b"/>
              <a:pathLst>
                <a:path w="1620520" h="1430654">
                  <a:moveTo>
                    <a:pt x="1573060" y="9873"/>
                  </a:moveTo>
                  <a:lnTo>
                    <a:pt x="1576088" y="13561"/>
                  </a:lnTo>
                </a:path>
                <a:path w="1620520" h="1430654">
                  <a:moveTo>
                    <a:pt x="1620207" y="1293877"/>
                  </a:moveTo>
                  <a:lnTo>
                    <a:pt x="1596815" y="1346010"/>
                  </a:lnTo>
                  <a:lnTo>
                    <a:pt x="1544088" y="1398671"/>
                  </a:lnTo>
                  <a:lnTo>
                    <a:pt x="1475836" y="1426907"/>
                  </a:lnTo>
                  <a:lnTo>
                    <a:pt x="1438552" y="1430591"/>
                  </a:lnTo>
                  <a:lnTo>
                    <a:pt x="190222" y="1430591"/>
                  </a:lnTo>
                  <a:lnTo>
                    <a:pt x="117427" y="1416129"/>
                  </a:lnTo>
                  <a:lnTo>
                    <a:pt x="55714" y="1374946"/>
                  </a:lnTo>
                  <a:lnTo>
                    <a:pt x="14479" y="1313310"/>
                  </a:lnTo>
                  <a:lnTo>
                    <a:pt x="0" y="1240606"/>
                  </a:lnTo>
                  <a:lnTo>
                    <a:pt x="0" y="144212"/>
                  </a:lnTo>
                  <a:lnTo>
                    <a:pt x="3688" y="106975"/>
                  </a:lnTo>
                  <a:lnTo>
                    <a:pt x="14479" y="71508"/>
                  </a:lnTo>
                  <a:lnTo>
                    <a:pt x="31959" y="38808"/>
                  </a:lnTo>
                  <a:lnTo>
                    <a:pt x="55714" y="9873"/>
                  </a:lnTo>
                  <a:lnTo>
                    <a:pt x="67771" y="0"/>
                  </a:lnTo>
                </a:path>
              </a:pathLst>
            </a:custGeom>
            <a:ln w="38024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976564" y="8103071"/>
            <a:ext cx="27686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0" dirty="0">
                <a:solidFill>
                  <a:srgbClr val="523D2F"/>
                </a:solidFill>
                <a:latin typeface="Trebuchet MS"/>
                <a:cs typeface="Trebuchet MS"/>
              </a:rPr>
              <a:t>3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03771" y="761698"/>
            <a:ext cx="6315710" cy="3019425"/>
          </a:xfrm>
          <a:prstGeom prst="rect">
            <a:avLst/>
          </a:prstGeom>
        </p:spPr>
        <p:txBody>
          <a:bodyPr vert="horz" wrap="square" lIns="0" tIns="247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0"/>
              </a:spcBef>
            </a:pPr>
            <a:r>
              <a:rPr sz="3000" spc="180" dirty="0">
                <a:solidFill>
                  <a:srgbClr val="523D2F"/>
                </a:solidFill>
                <a:latin typeface="Trebuchet MS"/>
                <a:cs typeface="Trebuchet MS"/>
              </a:rPr>
              <a:t>CULTURE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 organization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has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culture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encourages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</a:pP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hiring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individuals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with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strong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technical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digital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tech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523D2F"/>
                </a:solidFill>
                <a:latin typeface="Tahoma"/>
                <a:cs typeface="Tahoma"/>
              </a:rPr>
              <a:t>skills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as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well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as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some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seasoned</a:t>
            </a:r>
            <a:endParaRPr sz="1800">
              <a:latin typeface="Tahoma"/>
              <a:cs typeface="Tahoma"/>
            </a:endParaRPr>
          </a:p>
          <a:p>
            <a:pPr marL="12700" marR="438150">
              <a:lnSpc>
                <a:spcPct val="114599"/>
              </a:lnSpc>
            </a:pP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ss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15" dirty="0">
                <a:solidFill>
                  <a:srgbClr val="523D2F"/>
                </a:solidFill>
                <a:latin typeface="Tahoma"/>
                <a:cs typeface="Tahoma"/>
              </a:rPr>
              <a:t>w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15" dirty="0">
                <a:solidFill>
                  <a:srgbClr val="523D2F"/>
                </a:solidFill>
                <a:latin typeface="Tahoma"/>
                <a:cs typeface="Tahoma"/>
              </a:rPr>
              <a:t>w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il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32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v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2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-110" dirty="0">
                <a:solidFill>
                  <a:srgbClr val="523D2F"/>
                </a:solidFill>
                <a:latin typeface="Tahoma"/>
                <a:cs typeface="Tahoma"/>
              </a:rPr>
              <a:t>'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Tahoma"/>
                <a:cs typeface="Tahoma"/>
              </a:rPr>
              <a:t>s  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capability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employ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technology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address</a:t>
            </a:r>
            <a:endParaRPr sz="1800">
              <a:latin typeface="Tahoma"/>
              <a:cs typeface="Tahoma"/>
            </a:endParaRPr>
          </a:p>
          <a:p>
            <a:pPr marL="12700" marR="121285">
              <a:lnSpc>
                <a:spcPct val="114599"/>
              </a:lnSpc>
            </a:pP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security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sk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frictions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in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both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physical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virtual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threat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domains.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03771" y="3944620"/>
            <a:ext cx="6066790" cy="3328035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3000" spc="240" dirty="0">
                <a:solidFill>
                  <a:srgbClr val="523D2F"/>
                </a:solidFill>
                <a:latin typeface="Trebuchet MS"/>
                <a:cs typeface="Trebuchet MS"/>
              </a:rPr>
              <a:t>LEADERSHIP</a:t>
            </a:r>
            <a:endParaRPr sz="3000">
              <a:latin typeface="Trebuchet MS"/>
              <a:cs typeface="Trebuchet MS"/>
            </a:endParaRPr>
          </a:p>
          <a:p>
            <a:pPr marL="12700" marR="86360">
              <a:lnSpc>
                <a:spcPct val="114599"/>
              </a:lnSpc>
              <a:spcBef>
                <a:spcPts val="780"/>
              </a:spcBef>
            </a:pP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Group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Executive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Management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Committee,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which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comprised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of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ix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divisional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operating 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executives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from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each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division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led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by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</a:pP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10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55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-170" dirty="0">
                <a:solidFill>
                  <a:srgbClr val="523D2F"/>
                </a:solidFill>
                <a:latin typeface="Tahoma"/>
                <a:cs typeface="Tahoma"/>
              </a:rPr>
              <a:t>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tt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li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13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90" dirty="0">
                <a:solidFill>
                  <a:srgbClr val="523D2F"/>
                </a:solidFill>
                <a:latin typeface="Tahoma"/>
                <a:cs typeface="Tahoma"/>
              </a:rPr>
              <a:t>d 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direction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company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as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whole.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endParaRPr sz="1800">
              <a:latin typeface="Tahoma"/>
              <a:cs typeface="Tahoma"/>
            </a:endParaRPr>
          </a:p>
          <a:p>
            <a:pPr marL="12700" marR="274320" algn="just">
              <a:lnSpc>
                <a:spcPct val="114599"/>
              </a:lnSpc>
            </a:pP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next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level of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management, 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known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as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l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ine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2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2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-170" dirty="0">
                <a:solidFill>
                  <a:srgbClr val="523D2F"/>
                </a:solidFill>
                <a:latin typeface="Tahoma"/>
                <a:cs typeface="Tahoma"/>
              </a:rPr>
              <a:t>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pp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1800" spc="13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0" dirty="0">
                <a:solidFill>
                  <a:srgbClr val="523D2F"/>
                </a:solidFill>
                <a:latin typeface="Tahoma"/>
                <a:cs typeface="Tahoma"/>
              </a:rPr>
              <a:t>s 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group.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6000" y="2604771"/>
            <a:ext cx="6293485" cy="5336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11705">
              <a:lnSpc>
                <a:spcPct val="116700"/>
              </a:lnSpc>
              <a:spcBef>
                <a:spcPts val="95"/>
              </a:spcBef>
            </a:pPr>
            <a:r>
              <a:rPr sz="6000" spc="405" dirty="0">
                <a:solidFill>
                  <a:srgbClr val="523D2F"/>
                </a:solidFill>
                <a:latin typeface="Trebuchet MS"/>
                <a:cs typeface="Trebuchet MS"/>
              </a:rPr>
              <a:t>CURRENT </a:t>
            </a:r>
            <a:r>
              <a:rPr sz="6000" spc="409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6000" spc="1155" dirty="0">
                <a:solidFill>
                  <a:srgbClr val="523D2F"/>
                </a:solidFill>
                <a:latin typeface="Trebuchet MS"/>
                <a:cs typeface="Trebuchet MS"/>
              </a:rPr>
              <a:t>S</a:t>
            </a:r>
            <a:r>
              <a:rPr sz="6000" spc="250" dirty="0">
                <a:solidFill>
                  <a:srgbClr val="523D2F"/>
                </a:solidFill>
                <a:latin typeface="Trebuchet MS"/>
                <a:cs typeface="Trebuchet MS"/>
              </a:rPr>
              <a:t>I</a:t>
            </a:r>
            <a:r>
              <a:rPr sz="6000" spc="-245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r>
              <a:rPr sz="6000" spc="470" dirty="0">
                <a:solidFill>
                  <a:srgbClr val="523D2F"/>
                </a:solidFill>
                <a:latin typeface="Trebuchet MS"/>
                <a:cs typeface="Trebuchet MS"/>
              </a:rPr>
              <a:t>U</a:t>
            </a:r>
            <a:r>
              <a:rPr sz="6000" spc="760" dirty="0">
                <a:solidFill>
                  <a:srgbClr val="523D2F"/>
                </a:solidFill>
                <a:latin typeface="Trebuchet MS"/>
                <a:cs typeface="Trebuchet MS"/>
              </a:rPr>
              <a:t>A</a:t>
            </a:r>
            <a:r>
              <a:rPr sz="6000" spc="-245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r>
              <a:rPr sz="6000" spc="250" dirty="0">
                <a:solidFill>
                  <a:srgbClr val="523D2F"/>
                </a:solidFill>
                <a:latin typeface="Trebuchet MS"/>
                <a:cs typeface="Trebuchet MS"/>
              </a:rPr>
              <a:t>I</a:t>
            </a:r>
            <a:r>
              <a:rPr sz="6000" spc="1290" dirty="0">
                <a:solidFill>
                  <a:srgbClr val="523D2F"/>
                </a:solidFill>
                <a:latin typeface="Trebuchet MS"/>
                <a:cs typeface="Trebuchet MS"/>
              </a:rPr>
              <a:t>O</a:t>
            </a:r>
            <a:r>
              <a:rPr sz="6000" spc="-220" dirty="0">
                <a:solidFill>
                  <a:srgbClr val="523D2F"/>
                </a:solidFill>
                <a:latin typeface="Trebuchet MS"/>
                <a:cs typeface="Trebuchet MS"/>
              </a:rPr>
              <a:t>N</a:t>
            </a:r>
            <a:endParaRPr sz="6000">
              <a:latin typeface="Trebuchet MS"/>
              <a:cs typeface="Trebuchet MS"/>
            </a:endParaRPr>
          </a:p>
          <a:p>
            <a:pPr marL="12700" marR="132080">
              <a:lnSpc>
                <a:spcPct val="114599"/>
              </a:lnSpc>
              <a:spcBef>
                <a:spcPts val="2745"/>
              </a:spcBef>
            </a:pP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170" dirty="0">
                <a:solidFill>
                  <a:srgbClr val="523D2F"/>
                </a:solidFill>
                <a:latin typeface="Tahoma"/>
                <a:cs typeface="Tahoma"/>
              </a:rPr>
              <a:t>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90" dirty="0">
                <a:solidFill>
                  <a:srgbClr val="523D2F"/>
                </a:solidFill>
                <a:latin typeface="Tahoma"/>
                <a:cs typeface="Tahoma"/>
              </a:rPr>
              <a:t>p  </a:t>
            </a:r>
            <a:r>
              <a:rPr sz="180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3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currently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undergoing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a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digital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transformation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intends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disrupt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Nigerian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private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security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market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as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currently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523D2F"/>
                </a:solidFill>
                <a:latin typeface="Tahoma"/>
                <a:cs typeface="Tahoma"/>
              </a:rPr>
              <a:t>exists.</a:t>
            </a:r>
            <a:endParaRPr sz="1800">
              <a:latin typeface="Tahoma"/>
              <a:cs typeface="Tahoma"/>
            </a:endParaRPr>
          </a:p>
          <a:p>
            <a:pPr marL="12700" marR="15240" algn="just">
              <a:lnSpc>
                <a:spcPct val="114599"/>
              </a:lnSpc>
            </a:pP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Nevertheless,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company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utilizing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technology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increase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market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penetration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access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endParaRPr sz="1800">
              <a:latin typeface="Tahoma"/>
              <a:cs typeface="Tahoma"/>
            </a:endParaRPr>
          </a:p>
          <a:p>
            <a:pPr marL="12700" marR="5080" algn="just">
              <a:lnSpc>
                <a:spcPct val="114599"/>
              </a:lnSpc>
            </a:pP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services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solutions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in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virtual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sphere.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Other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aspects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current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tuation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be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discussed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described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by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bulleted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points.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03771" y="7432676"/>
            <a:ext cx="6062345" cy="2385060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3000" spc="345" dirty="0">
                <a:solidFill>
                  <a:srgbClr val="523D2F"/>
                </a:solidFill>
                <a:latin typeface="Trebuchet MS"/>
                <a:cs typeface="Trebuchet MS"/>
              </a:rPr>
              <a:t>COMMUNICATION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780"/>
              </a:spcBef>
            </a:pP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Due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hierarchical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organizational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structure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displayed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by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Halogen,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communications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are</a:t>
            </a:r>
            <a:endParaRPr sz="1800">
              <a:latin typeface="Tahoma"/>
              <a:cs typeface="Tahoma"/>
            </a:endParaRPr>
          </a:p>
          <a:p>
            <a:pPr marL="12700" marR="331470">
              <a:lnSpc>
                <a:spcPct val="114599"/>
              </a:lnSpc>
            </a:pP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carried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from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employees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direct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ine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managers,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75" dirty="0">
                <a:solidFill>
                  <a:srgbClr val="523D2F"/>
                </a:solidFill>
                <a:latin typeface="Tahoma"/>
                <a:cs typeface="Tahoma"/>
              </a:rPr>
              <a:t>who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then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pass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them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on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305" dirty="0">
                <a:solidFill>
                  <a:srgbClr val="523D2F"/>
                </a:solidFill>
                <a:latin typeface="Tahoma"/>
                <a:cs typeface="Tahoma"/>
              </a:rPr>
              <a:t>z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523D2F"/>
                </a:solidFill>
                <a:latin typeface="Tahoma"/>
                <a:cs typeface="Tahoma"/>
              </a:rPr>
              <a:t>'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245" dirty="0">
                <a:solidFill>
                  <a:srgbClr val="523D2F"/>
                </a:solidFill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000" y="9028493"/>
            <a:ext cx="815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400" b="1" spc="-1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7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400" b="1" spc="-1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3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400" b="1" spc="-1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400" b="1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8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400" b="1" spc="-90" dirty="0">
                <a:solidFill>
                  <a:srgbClr val="523D2F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162"/>
    </mc:Choice>
    <mc:Fallback xmlns="">
      <p:transition spd="slow" advTm="1701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6095" cy="10287000"/>
            <a:chOff x="0" y="0"/>
            <a:chExt cx="1828609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022577"/>
              <a:ext cx="10135235" cy="0"/>
            </a:xfrm>
            <a:custGeom>
              <a:avLst/>
              <a:gdLst/>
              <a:ahLst/>
              <a:cxnLst/>
              <a:rect l="l" t="t" r="r" b="b"/>
              <a:pathLst>
                <a:path w="10135235">
                  <a:moveTo>
                    <a:pt x="0" y="0"/>
                  </a:moveTo>
                  <a:lnTo>
                    <a:pt x="10134641" y="0"/>
                  </a:lnTo>
                </a:path>
              </a:pathLst>
            </a:custGeom>
            <a:ln w="9524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2558" y="0"/>
              <a:ext cx="8153399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6000" y="4599278"/>
            <a:ext cx="6490335" cy="44259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2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3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2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cc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</a:pP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transformation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organizational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culture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shift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hopes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0" dirty="0">
                <a:solidFill>
                  <a:srgbClr val="523D2F"/>
                </a:solidFill>
                <a:latin typeface="Tahoma"/>
                <a:cs typeface="Tahoma"/>
              </a:rPr>
              <a:t>to,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in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medium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term,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70" dirty="0">
                <a:solidFill>
                  <a:srgbClr val="523D2F"/>
                </a:solidFill>
                <a:latin typeface="Tahoma"/>
                <a:cs typeface="Tahoma"/>
              </a:rPr>
              <a:t>become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Africa'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  <a:p>
            <a:pPr marL="12700" marR="45720">
              <a:lnSpc>
                <a:spcPct val="114599"/>
              </a:lnSpc>
            </a:pP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premier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high-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capacity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innovative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security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sk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2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2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ss</a:t>
            </a:r>
            <a:r>
              <a:rPr sz="1800" spc="-245" dirty="0">
                <a:solidFill>
                  <a:srgbClr val="523D2F"/>
                </a:solidFill>
                <a:latin typeface="Tahoma"/>
                <a:cs typeface="Tahoma"/>
              </a:rPr>
              <a:t>.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15" dirty="0">
                <a:solidFill>
                  <a:srgbClr val="523D2F"/>
                </a:solidFill>
                <a:latin typeface="Tahoma"/>
                <a:cs typeface="Tahoma"/>
              </a:rPr>
              <a:t>w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2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more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technological,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as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75" dirty="0">
                <a:solidFill>
                  <a:srgbClr val="523D2F"/>
                </a:solidFill>
                <a:latin typeface="Tahoma"/>
                <a:cs typeface="Tahoma"/>
              </a:rPr>
              <a:t>new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technological</a:t>
            </a:r>
            <a:endParaRPr sz="1800">
              <a:latin typeface="Tahoma"/>
              <a:cs typeface="Tahoma"/>
            </a:endParaRPr>
          </a:p>
          <a:p>
            <a:pPr marL="12700" marR="158750">
              <a:lnSpc>
                <a:spcPct val="114599"/>
              </a:lnSpc>
            </a:pP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advancements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emerge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daily,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old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traditional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90" dirty="0">
                <a:solidFill>
                  <a:srgbClr val="523D2F"/>
                </a:solidFill>
                <a:latin typeface="Tahoma"/>
                <a:cs typeface="Tahoma"/>
              </a:rPr>
              <a:t>ways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70" dirty="0">
                <a:solidFill>
                  <a:srgbClr val="523D2F"/>
                </a:solidFill>
                <a:latin typeface="Tahoma"/>
                <a:cs typeface="Tahoma"/>
              </a:rPr>
              <a:t>become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obsolete,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creating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75" dirty="0">
                <a:solidFill>
                  <a:srgbClr val="523D2F"/>
                </a:solidFill>
                <a:latin typeface="Tahoma"/>
                <a:cs typeface="Tahoma"/>
              </a:rPr>
              <a:t>new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threats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endParaRPr sz="1800">
              <a:latin typeface="Tahoma"/>
              <a:cs typeface="Tahoma"/>
            </a:endParaRPr>
          </a:p>
          <a:p>
            <a:pPr marL="12700" marR="13335">
              <a:lnSpc>
                <a:spcPct val="114599"/>
              </a:lnSpc>
            </a:pP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vulnerabilities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call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for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both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enterprise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security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solutions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for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Halogen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adopt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these</a:t>
            </a:r>
            <a:endParaRPr sz="1800">
              <a:latin typeface="Tahoma"/>
              <a:cs typeface="Tahoma"/>
            </a:endParaRPr>
          </a:p>
          <a:p>
            <a:pPr marL="12700" marR="320675">
              <a:lnSpc>
                <a:spcPct val="114599"/>
              </a:lnSpc>
            </a:pP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technological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advancements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into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their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security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gadgets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as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well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as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use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technology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have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more</a:t>
            </a:r>
            <a:endParaRPr sz="1800">
              <a:latin typeface="Tahoma"/>
              <a:cs typeface="Tahoma"/>
            </a:endParaRPr>
          </a:p>
          <a:p>
            <a:pPr marL="12700" marR="255270">
              <a:lnSpc>
                <a:spcPct val="114599"/>
              </a:lnSpc>
            </a:pPr>
            <a:r>
              <a:rPr sz="1800" spc="290" dirty="0">
                <a:solidFill>
                  <a:srgbClr val="523D2F"/>
                </a:solidFill>
                <a:latin typeface="Tahoma"/>
                <a:cs typeface="Tahoma"/>
              </a:rPr>
              <a:t>advanced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security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personnel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for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both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individuals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governments.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147543"/>
            <a:ext cx="619252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4631055" algn="l"/>
              </a:tabLst>
            </a:pPr>
            <a:r>
              <a:rPr sz="6000" b="0" spc="370" dirty="0">
                <a:latin typeface="Trebuchet MS"/>
                <a:cs typeface="Trebuchet MS"/>
              </a:rPr>
              <a:t>R</a:t>
            </a:r>
            <a:r>
              <a:rPr sz="6000" b="0" spc="760" dirty="0">
                <a:latin typeface="Trebuchet MS"/>
                <a:cs typeface="Trebuchet MS"/>
              </a:rPr>
              <a:t>A</a:t>
            </a:r>
            <a:r>
              <a:rPr lang="en-GB" sz="6000" b="0" spc="-245" dirty="0">
                <a:latin typeface="Trebuchet MS"/>
                <a:cs typeface="Trebuchet MS"/>
              </a:rPr>
              <a:t>T</a:t>
            </a:r>
            <a:r>
              <a:rPr sz="6000" b="0" spc="250" dirty="0">
                <a:latin typeface="Trebuchet MS"/>
                <a:cs typeface="Trebuchet MS"/>
              </a:rPr>
              <a:t>I</a:t>
            </a:r>
            <a:r>
              <a:rPr sz="6000" b="0" spc="1290" dirty="0">
                <a:latin typeface="Trebuchet MS"/>
                <a:cs typeface="Trebuchet MS"/>
              </a:rPr>
              <a:t>O</a:t>
            </a:r>
            <a:r>
              <a:rPr sz="6000" b="0" spc="380" dirty="0">
                <a:latin typeface="Trebuchet MS"/>
                <a:cs typeface="Trebuchet MS"/>
              </a:rPr>
              <a:t>N</a:t>
            </a:r>
            <a:r>
              <a:rPr sz="6000" b="0" spc="760" dirty="0">
                <a:latin typeface="Trebuchet MS"/>
                <a:cs typeface="Trebuchet MS"/>
              </a:rPr>
              <a:t>A</a:t>
            </a:r>
            <a:r>
              <a:rPr sz="6000" b="0" spc="5" dirty="0">
                <a:latin typeface="Trebuchet MS"/>
                <a:cs typeface="Trebuchet MS"/>
              </a:rPr>
              <a:t>L</a:t>
            </a:r>
            <a:r>
              <a:rPr sz="6000" b="0" spc="110" dirty="0">
                <a:latin typeface="Trebuchet MS"/>
                <a:cs typeface="Trebuchet MS"/>
              </a:rPr>
              <a:t>E</a:t>
            </a:r>
            <a:r>
              <a:rPr lang="en-GB" sz="6000" b="0" spc="110" dirty="0">
                <a:latin typeface="Trebuchet MS"/>
                <a:cs typeface="Trebuchet MS"/>
              </a:rPr>
              <a:t> </a:t>
            </a:r>
            <a:r>
              <a:rPr sz="6000" b="0" spc="440" dirty="0">
                <a:latin typeface="Trebuchet MS"/>
                <a:cs typeface="Trebuchet MS"/>
              </a:rPr>
              <a:t>F</a:t>
            </a:r>
            <a:r>
              <a:rPr sz="6000" b="0" spc="1290" dirty="0">
                <a:latin typeface="Trebuchet MS"/>
                <a:cs typeface="Trebuchet MS"/>
              </a:rPr>
              <a:t>O</a:t>
            </a:r>
            <a:r>
              <a:rPr sz="6000" b="0" spc="-155" dirty="0">
                <a:latin typeface="Trebuchet MS"/>
                <a:cs typeface="Trebuchet MS"/>
              </a:rPr>
              <a:t>R  </a:t>
            </a:r>
            <a:r>
              <a:rPr sz="6000" b="0" spc="695" dirty="0">
                <a:latin typeface="Trebuchet MS"/>
                <a:cs typeface="Trebuchet MS"/>
              </a:rPr>
              <a:t>CHANGE</a:t>
            </a:r>
            <a:endParaRPr sz="60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48"/>
    </mc:Choice>
    <mc:Fallback xmlns="">
      <p:transition spd="slow" advTm="13594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5412" y="977903"/>
            <a:ext cx="93370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51430" algn="l"/>
                <a:tab pos="5577205" algn="l"/>
              </a:tabLst>
            </a:pPr>
            <a:r>
              <a:rPr sz="6000" b="0" spc="370" dirty="0">
                <a:latin typeface="Trebuchet MS"/>
                <a:cs typeface="Trebuchet MS"/>
              </a:rPr>
              <a:t>R</a:t>
            </a:r>
            <a:r>
              <a:rPr sz="6000" b="0" spc="1290" dirty="0">
                <a:latin typeface="Trebuchet MS"/>
                <a:cs typeface="Trebuchet MS"/>
              </a:rPr>
              <a:t>OO</a:t>
            </a:r>
            <a:r>
              <a:rPr sz="6000" b="0" spc="-844" dirty="0">
                <a:latin typeface="Trebuchet MS"/>
                <a:cs typeface="Trebuchet MS"/>
              </a:rPr>
              <a:t>T</a:t>
            </a:r>
            <a:r>
              <a:rPr sz="6000" b="0" dirty="0">
                <a:latin typeface="Trebuchet MS"/>
                <a:cs typeface="Trebuchet MS"/>
              </a:rPr>
              <a:t>	</a:t>
            </a:r>
            <a:r>
              <a:rPr sz="6000" b="0" spc="1385" dirty="0">
                <a:latin typeface="Trebuchet MS"/>
                <a:cs typeface="Trebuchet MS"/>
              </a:rPr>
              <a:t>C</a:t>
            </a:r>
            <a:r>
              <a:rPr sz="6000" b="0" spc="760" dirty="0">
                <a:latin typeface="Trebuchet MS"/>
                <a:cs typeface="Trebuchet MS"/>
              </a:rPr>
              <a:t>A</a:t>
            </a:r>
            <a:r>
              <a:rPr sz="6000" b="0" spc="470" dirty="0">
                <a:latin typeface="Trebuchet MS"/>
                <a:cs typeface="Trebuchet MS"/>
              </a:rPr>
              <a:t>U</a:t>
            </a:r>
            <a:r>
              <a:rPr sz="6000" b="0" spc="1155" dirty="0">
                <a:latin typeface="Trebuchet MS"/>
                <a:cs typeface="Trebuchet MS"/>
              </a:rPr>
              <a:t>S</a:t>
            </a:r>
            <a:r>
              <a:rPr sz="6000" b="0" spc="110" dirty="0">
                <a:latin typeface="Trebuchet MS"/>
                <a:cs typeface="Trebuchet MS"/>
              </a:rPr>
              <a:t>E</a:t>
            </a:r>
            <a:r>
              <a:rPr sz="6000" b="0" dirty="0">
                <a:latin typeface="Trebuchet MS"/>
                <a:cs typeface="Trebuchet MS"/>
              </a:rPr>
              <a:t>	</a:t>
            </a:r>
            <a:r>
              <a:rPr sz="6000" b="0" spc="760" dirty="0">
                <a:latin typeface="Trebuchet MS"/>
                <a:cs typeface="Trebuchet MS"/>
              </a:rPr>
              <a:t>A</a:t>
            </a:r>
            <a:r>
              <a:rPr sz="6000" b="0" spc="380" dirty="0">
                <a:latin typeface="Trebuchet MS"/>
                <a:cs typeface="Trebuchet MS"/>
              </a:rPr>
              <a:t>N</a:t>
            </a:r>
            <a:r>
              <a:rPr sz="6000" b="0" spc="760" dirty="0">
                <a:latin typeface="Trebuchet MS"/>
                <a:cs typeface="Trebuchet MS"/>
              </a:rPr>
              <a:t>A</a:t>
            </a:r>
            <a:r>
              <a:rPr sz="6000" b="0" spc="5" dirty="0">
                <a:latin typeface="Trebuchet MS"/>
                <a:cs typeface="Trebuchet MS"/>
              </a:rPr>
              <a:t>L</a:t>
            </a:r>
            <a:r>
              <a:rPr sz="6000" b="0" spc="805" dirty="0">
                <a:latin typeface="Trebuchet MS"/>
                <a:cs typeface="Trebuchet MS"/>
              </a:rPr>
              <a:t>Y</a:t>
            </a:r>
            <a:r>
              <a:rPr sz="6000" b="0" spc="1155" dirty="0">
                <a:latin typeface="Trebuchet MS"/>
                <a:cs typeface="Trebuchet MS"/>
              </a:rPr>
              <a:t>S</a:t>
            </a:r>
            <a:r>
              <a:rPr sz="6000" b="0" spc="250" dirty="0">
                <a:latin typeface="Trebuchet MS"/>
                <a:cs typeface="Trebuchet MS"/>
              </a:rPr>
              <a:t>I</a:t>
            </a:r>
            <a:r>
              <a:rPr sz="6000" b="0" spc="555" dirty="0">
                <a:latin typeface="Trebuchet MS"/>
                <a:cs typeface="Trebuchet MS"/>
              </a:rPr>
              <a:t>S</a:t>
            </a:r>
            <a:endParaRPr sz="60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09366" y="2856330"/>
            <a:ext cx="7773034" cy="2839085"/>
            <a:chOff x="1009366" y="2856330"/>
            <a:chExt cx="7773034" cy="2839085"/>
          </a:xfrm>
        </p:grpSpPr>
        <p:sp>
          <p:nvSpPr>
            <p:cNvPr id="4" name="object 4"/>
            <p:cNvSpPr/>
            <p:nvPr/>
          </p:nvSpPr>
          <p:spPr>
            <a:xfrm>
              <a:off x="1028734" y="2856330"/>
              <a:ext cx="7734300" cy="2819400"/>
            </a:xfrm>
            <a:custGeom>
              <a:avLst/>
              <a:gdLst/>
              <a:ahLst/>
              <a:cxnLst/>
              <a:rect l="l" t="t" r="r" b="b"/>
              <a:pathLst>
                <a:path w="7734300" h="2819400">
                  <a:moveTo>
                    <a:pt x="7543732" y="2819399"/>
                  </a:moveTo>
                  <a:lnTo>
                    <a:pt x="190498" y="2819399"/>
                  </a:lnTo>
                  <a:lnTo>
                    <a:pt x="153160" y="2815703"/>
                  </a:lnTo>
                  <a:lnTo>
                    <a:pt x="84809" y="2787376"/>
                  </a:lnTo>
                  <a:lnTo>
                    <a:pt x="32005" y="2734545"/>
                  </a:lnTo>
                  <a:lnTo>
                    <a:pt x="3694" y="2666158"/>
                  </a:lnTo>
                  <a:lnTo>
                    <a:pt x="0" y="2628800"/>
                  </a:lnTo>
                  <a:lnTo>
                    <a:pt x="0" y="190598"/>
                  </a:lnTo>
                  <a:lnTo>
                    <a:pt x="14500" y="117659"/>
                  </a:lnTo>
                  <a:lnTo>
                    <a:pt x="55795" y="55825"/>
                  </a:lnTo>
                  <a:lnTo>
                    <a:pt x="117597" y="14508"/>
                  </a:lnTo>
                  <a:lnTo>
                    <a:pt x="190498" y="0"/>
                  </a:lnTo>
                  <a:lnTo>
                    <a:pt x="7543732" y="0"/>
                  </a:lnTo>
                  <a:lnTo>
                    <a:pt x="7616632" y="14508"/>
                  </a:lnTo>
                  <a:lnTo>
                    <a:pt x="7678434" y="55825"/>
                  </a:lnTo>
                  <a:lnTo>
                    <a:pt x="7719729" y="117659"/>
                  </a:lnTo>
                  <a:lnTo>
                    <a:pt x="7734230" y="190598"/>
                  </a:lnTo>
                  <a:lnTo>
                    <a:pt x="7734230" y="2628800"/>
                  </a:lnTo>
                  <a:lnTo>
                    <a:pt x="7719729" y="2701739"/>
                  </a:lnTo>
                  <a:lnTo>
                    <a:pt x="7678434" y="2763574"/>
                  </a:lnTo>
                  <a:lnTo>
                    <a:pt x="7616632" y="2804891"/>
                  </a:lnTo>
                  <a:lnTo>
                    <a:pt x="7543732" y="2819399"/>
                  </a:lnTo>
                  <a:close/>
                </a:path>
              </a:pathLst>
            </a:custGeom>
            <a:solidFill>
              <a:srgbClr val="FAF2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34" y="2888353"/>
              <a:ext cx="7734300" cy="2787650"/>
            </a:xfrm>
            <a:custGeom>
              <a:avLst/>
              <a:gdLst/>
              <a:ahLst/>
              <a:cxnLst/>
              <a:rect l="l" t="t" r="r" b="b"/>
              <a:pathLst>
                <a:path w="7734300" h="2787650">
                  <a:moveTo>
                    <a:pt x="7649420" y="0"/>
                  </a:moveTo>
                  <a:lnTo>
                    <a:pt x="7649543" y="100"/>
                  </a:lnTo>
                </a:path>
                <a:path w="7734300" h="2787650">
                  <a:moveTo>
                    <a:pt x="7689449" y="37243"/>
                  </a:moveTo>
                  <a:lnTo>
                    <a:pt x="7702224" y="52831"/>
                  </a:lnTo>
                  <a:lnTo>
                    <a:pt x="7719729" y="85636"/>
                  </a:lnTo>
                  <a:lnTo>
                    <a:pt x="7730536" y="121218"/>
                  </a:lnTo>
                  <a:lnTo>
                    <a:pt x="7734230" y="158575"/>
                  </a:lnTo>
                  <a:lnTo>
                    <a:pt x="7734230" y="2596777"/>
                  </a:lnTo>
                  <a:lnTo>
                    <a:pt x="7719729" y="2669716"/>
                  </a:lnTo>
                  <a:lnTo>
                    <a:pt x="7678434" y="2731551"/>
                  </a:lnTo>
                  <a:lnTo>
                    <a:pt x="7616632" y="2772868"/>
                  </a:lnTo>
                  <a:lnTo>
                    <a:pt x="7543731" y="2787376"/>
                  </a:lnTo>
                  <a:lnTo>
                    <a:pt x="190498" y="2787376"/>
                  </a:lnTo>
                  <a:lnTo>
                    <a:pt x="117597" y="2772868"/>
                  </a:lnTo>
                  <a:lnTo>
                    <a:pt x="55795" y="2731551"/>
                  </a:lnTo>
                  <a:lnTo>
                    <a:pt x="14500" y="2669716"/>
                  </a:lnTo>
                  <a:lnTo>
                    <a:pt x="3694" y="2634135"/>
                  </a:lnTo>
                  <a:lnTo>
                    <a:pt x="0" y="2596777"/>
                  </a:lnTo>
                </a:path>
              </a:pathLst>
            </a:custGeom>
            <a:ln w="38110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96748" y="3288670"/>
            <a:ext cx="6962775" cy="19113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800" spc="-50" dirty="0">
                <a:solidFill>
                  <a:srgbClr val="523D2F"/>
                </a:solidFill>
                <a:latin typeface="Tahoma"/>
                <a:cs typeface="Tahoma"/>
              </a:rPr>
              <a:t>In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order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steer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company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85" dirty="0">
                <a:solidFill>
                  <a:srgbClr val="523D2F"/>
                </a:solidFill>
                <a:latin typeface="Tahoma"/>
                <a:cs typeface="Tahoma"/>
              </a:rPr>
              <a:t>forward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while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</a:pP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li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b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ff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v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-30" dirty="0">
                <a:solidFill>
                  <a:srgbClr val="523D2F"/>
                </a:solidFill>
                <a:latin typeface="Tahoma"/>
                <a:cs typeface="Tahoma"/>
              </a:rPr>
              <a:t>s  </a:t>
            </a:r>
            <a:r>
              <a:rPr sz="1800" spc="340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li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-170" dirty="0">
                <a:solidFill>
                  <a:srgbClr val="523D2F"/>
                </a:solidFill>
                <a:latin typeface="Tahoma"/>
                <a:cs typeface="Tahoma"/>
              </a:rPr>
              <a:t>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v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v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-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15" dirty="0">
                <a:solidFill>
                  <a:srgbClr val="523D2F"/>
                </a:solidFill>
                <a:latin typeface="Tahoma"/>
                <a:cs typeface="Tahoma"/>
              </a:rPr>
              <a:t>y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1800" spc="36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80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1800" spc="31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y 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plan.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One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ts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main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strategies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digital</a:t>
            </a:r>
            <a:endParaRPr sz="1800">
              <a:latin typeface="Tahoma"/>
              <a:cs typeface="Tahoma"/>
            </a:endParaRPr>
          </a:p>
          <a:p>
            <a:pPr marL="12700" marR="441325">
              <a:lnSpc>
                <a:spcPct val="114599"/>
              </a:lnSpc>
            </a:pP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transformation,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which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intends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upend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current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private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security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system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in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Nigeria.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72332" y="5821252"/>
            <a:ext cx="8353425" cy="3457575"/>
            <a:chOff x="5272332" y="5821252"/>
            <a:chExt cx="8353425" cy="3457575"/>
          </a:xfrm>
        </p:grpSpPr>
        <p:sp>
          <p:nvSpPr>
            <p:cNvPr id="8" name="object 8"/>
            <p:cNvSpPr/>
            <p:nvPr/>
          </p:nvSpPr>
          <p:spPr>
            <a:xfrm>
              <a:off x="5276883" y="6440364"/>
              <a:ext cx="7734300" cy="2819400"/>
            </a:xfrm>
            <a:custGeom>
              <a:avLst/>
              <a:gdLst/>
              <a:ahLst/>
              <a:cxnLst/>
              <a:rect l="l" t="t" r="r" b="b"/>
              <a:pathLst>
                <a:path w="7734300" h="2819400">
                  <a:moveTo>
                    <a:pt x="7543732" y="2819399"/>
                  </a:moveTo>
                  <a:lnTo>
                    <a:pt x="190498" y="2819399"/>
                  </a:lnTo>
                  <a:lnTo>
                    <a:pt x="153160" y="2815703"/>
                  </a:lnTo>
                  <a:lnTo>
                    <a:pt x="84809" y="2787376"/>
                  </a:lnTo>
                  <a:lnTo>
                    <a:pt x="32005" y="2734545"/>
                  </a:lnTo>
                  <a:lnTo>
                    <a:pt x="3694" y="2666158"/>
                  </a:lnTo>
                  <a:lnTo>
                    <a:pt x="0" y="2628800"/>
                  </a:lnTo>
                  <a:lnTo>
                    <a:pt x="0" y="190598"/>
                  </a:lnTo>
                  <a:lnTo>
                    <a:pt x="14500" y="117659"/>
                  </a:lnTo>
                  <a:lnTo>
                    <a:pt x="55795" y="55825"/>
                  </a:lnTo>
                  <a:lnTo>
                    <a:pt x="117597" y="14508"/>
                  </a:lnTo>
                  <a:lnTo>
                    <a:pt x="190498" y="0"/>
                  </a:lnTo>
                  <a:lnTo>
                    <a:pt x="7543732" y="0"/>
                  </a:lnTo>
                  <a:lnTo>
                    <a:pt x="7616632" y="14508"/>
                  </a:lnTo>
                  <a:lnTo>
                    <a:pt x="7678434" y="55825"/>
                  </a:lnTo>
                  <a:lnTo>
                    <a:pt x="7719729" y="117659"/>
                  </a:lnTo>
                  <a:lnTo>
                    <a:pt x="7734230" y="190598"/>
                  </a:lnTo>
                  <a:lnTo>
                    <a:pt x="7734230" y="2628800"/>
                  </a:lnTo>
                  <a:lnTo>
                    <a:pt x="7719729" y="2701739"/>
                  </a:lnTo>
                  <a:lnTo>
                    <a:pt x="7678434" y="2763574"/>
                  </a:lnTo>
                  <a:lnTo>
                    <a:pt x="7616632" y="2804891"/>
                  </a:lnTo>
                  <a:lnTo>
                    <a:pt x="7543732" y="2819399"/>
                  </a:lnTo>
                  <a:close/>
                </a:path>
              </a:pathLst>
            </a:custGeom>
            <a:solidFill>
              <a:srgbClr val="FAF2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91384" y="6454872"/>
              <a:ext cx="7720330" cy="2805430"/>
            </a:xfrm>
            <a:custGeom>
              <a:avLst/>
              <a:gdLst/>
              <a:ahLst/>
              <a:cxnLst/>
              <a:rect l="l" t="t" r="r" b="b"/>
              <a:pathLst>
                <a:path w="7720330" h="2805429">
                  <a:moveTo>
                    <a:pt x="7602131" y="0"/>
                  </a:moveTo>
                  <a:lnTo>
                    <a:pt x="7663933" y="41316"/>
                  </a:lnTo>
                  <a:lnTo>
                    <a:pt x="7705228" y="103151"/>
                  </a:lnTo>
                  <a:lnTo>
                    <a:pt x="7719729" y="176090"/>
                  </a:lnTo>
                  <a:lnTo>
                    <a:pt x="7719729" y="2614292"/>
                  </a:lnTo>
                  <a:lnTo>
                    <a:pt x="7705228" y="2687231"/>
                  </a:lnTo>
                  <a:lnTo>
                    <a:pt x="7663933" y="2749065"/>
                  </a:lnTo>
                  <a:lnTo>
                    <a:pt x="7602131" y="2790382"/>
                  </a:lnTo>
                  <a:lnTo>
                    <a:pt x="7529230" y="2804891"/>
                  </a:lnTo>
                  <a:lnTo>
                    <a:pt x="175997" y="2804891"/>
                  </a:lnTo>
                  <a:lnTo>
                    <a:pt x="138659" y="2801195"/>
                  </a:lnTo>
                  <a:lnTo>
                    <a:pt x="103096" y="2790382"/>
                  </a:lnTo>
                  <a:lnTo>
                    <a:pt x="70308" y="2772868"/>
                  </a:lnTo>
                </a:path>
                <a:path w="7720330" h="2805429">
                  <a:moveTo>
                    <a:pt x="22225" y="2725796"/>
                  </a:moveTo>
                  <a:lnTo>
                    <a:pt x="17505" y="2720036"/>
                  </a:lnTo>
                </a:path>
                <a:path w="7720330" h="2805429">
                  <a:moveTo>
                    <a:pt x="4418" y="2695512"/>
                  </a:moveTo>
                  <a:lnTo>
                    <a:pt x="0" y="2687231"/>
                  </a:lnTo>
                </a:path>
              </a:pathLst>
            </a:custGeom>
            <a:ln w="38110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395127" y="5821252"/>
              <a:ext cx="1230630" cy="1115695"/>
            </a:xfrm>
            <a:custGeom>
              <a:avLst/>
              <a:gdLst/>
              <a:ahLst/>
              <a:cxnLst/>
              <a:rect l="l" t="t" r="r" b="b"/>
              <a:pathLst>
                <a:path w="1230630" h="1115695">
                  <a:moveTo>
                    <a:pt x="1040025" y="1115128"/>
                  </a:moveTo>
                  <a:lnTo>
                    <a:pt x="190222" y="1115128"/>
                  </a:lnTo>
                  <a:lnTo>
                    <a:pt x="152938" y="1111444"/>
                  </a:lnTo>
                  <a:lnTo>
                    <a:pt x="84686" y="1083208"/>
                  </a:lnTo>
                  <a:lnTo>
                    <a:pt x="31959" y="1030547"/>
                  </a:lnTo>
                  <a:lnTo>
                    <a:pt x="3688" y="962381"/>
                  </a:lnTo>
                  <a:lnTo>
                    <a:pt x="0" y="925143"/>
                  </a:lnTo>
                  <a:lnTo>
                    <a:pt x="0" y="189984"/>
                  </a:lnTo>
                  <a:lnTo>
                    <a:pt x="14479" y="117280"/>
                  </a:lnTo>
                  <a:lnTo>
                    <a:pt x="55714" y="55645"/>
                  </a:lnTo>
                  <a:lnTo>
                    <a:pt x="117427" y="14461"/>
                  </a:lnTo>
                  <a:lnTo>
                    <a:pt x="190222" y="0"/>
                  </a:lnTo>
                  <a:lnTo>
                    <a:pt x="1040025" y="0"/>
                  </a:lnTo>
                  <a:lnTo>
                    <a:pt x="1112820" y="14461"/>
                  </a:lnTo>
                  <a:lnTo>
                    <a:pt x="1174533" y="55645"/>
                  </a:lnTo>
                  <a:lnTo>
                    <a:pt x="1215768" y="117280"/>
                  </a:lnTo>
                  <a:lnTo>
                    <a:pt x="1230247" y="189984"/>
                  </a:lnTo>
                  <a:lnTo>
                    <a:pt x="1230247" y="925143"/>
                  </a:lnTo>
                  <a:lnTo>
                    <a:pt x="1215768" y="997847"/>
                  </a:lnTo>
                  <a:lnTo>
                    <a:pt x="1174533" y="1059483"/>
                  </a:lnTo>
                  <a:lnTo>
                    <a:pt x="1112820" y="1100666"/>
                  </a:lnTo>
                  <a:lnTo>
                    <a:pt x="1040025" y="1115128"/>
                  </a:lnTo>
                  <a:close/>
                </a:path>
              </a:pathLst>
            </a:custGeom>
            <a:solidFill>
              <a:srgbClr val="FF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95127" y="5876897"/>
              <a:ext cx="1207770" cy="1059815"/>
            </a:xfrm>
            <a:custGeom>
              <a:avLst/>
              <a:gdLst/>
              <a:ahLst/>
              <a:cxnLst/>
              <a:rect l="l" t="t" r="r" b="b"/>
              <a:pathLst>
                <a:path w="1207769" h="1059815">
                  <a:moveTo>
                    <a:pt x="1174533" y="0"/>
                  </a:moveTo>
                  <a:lnTo>
                    <a:pt x="1179301" y="5808"/>
                  </a:lnTo>
                </a:path>
                <a:path w="1207769" h="1059815">
                  <a:moveTo>
                    <a:pt x="1207289" y="958062"/>
                  </a:moveTo>
                  <a:lnTo>
                    <a:pt x="1174533" y="1003837"/>
                  </a:lnTo>
                  <a:lnTo>
                    <a:pt x="1112820" y="1045021"/>
                  </a:lnTo>
                  <a:lnTo>
                    <a:pt x="1040025" y="1059483"/>
                  </a:lnTo>
                  <a:lnTo>
                    <a:pt x="190222" y="1059483"/>
                  </a:lnTo>
                  <a:lnTo>
                    <a:pt x="117427" y="1045021"/>
                  </a:lnTo>
                  <a:lnTo>
                    <a:pt x="55714" y="1003837"/>
                  </a:lnTo>
                  <a:lnTo>
                    <a:pt x="14479" y="942202"/>
                  </a:lnTo>
                  <a:lnTo>
                    <a:pt x="0" y="869498"/>
                  </a:lnTo>
                  <a:lnTo>
                    <a:pt x="0" y="134339"/>
                  </a:lnTo>
                  <a:lnTo>
                    <a:pt x="3688" y="97102"/>
                  </a:lnTo>
                  <a:lnTo>
                    <a:pt x="14479" y="61635"/>
                  </a:lnTo>
                </a:path>
                <a:path w="1207769" h="1059815">
                  <a:moveTo>
                    <a:pt x="18857" y="53446"/>
                  </a:moveTo>
                  <a:lnTo>
                    <a:pt x="31959" y="28935"/>
                  </a:lnTo>
                </a:path>
                <a:path w="1207769" h="1059815">
                  <a:moveTo>
                    <a:pt x="38708" y="20715"/>
                  </a:moveTo>
                  <a:lnTo>
                    <a:pt x="55714" y="0"/>
                  </a:lnTo>
                </a:path>
              </a:pathLst>
            </a:custGeom>
            <a:ln w="38024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903637" y="6125456"/>
            <a:ext cx="215265" cy="462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50" spc="-5" dirty="0">
                <a:solidFill>
                  <a:srgbClr val="523D2F"/>
                </a:solidFill>
                <a:latin typeface="Trebuchet MS"/>
                <a:cs typeface="Trebuchet MS"/>
              </a:rPr>
              <a:t>3</a:t>
            </a:r>
            <a:endParaRPr sz="28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4446" y="7029864"/>
            <a:ext cx="6839584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114" dirty="0">
                <a:solidFill>
                  <a:srgbClr val="523D2F"/>
                </a:solidFill>
                <a:latin typeface="Tahoma"/>
                <a:cs typeface="Tahoma"/>
              </a:rPr>
              <a:t>But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14" dirty="0">
                <a:solidFill>
                  <a:srgbClr val="523D2F"/>
                </a:solidFill>
                <a:latin typeface="Tahoma"/>
                <a:cs typeface="Tahoma"/>
              </a:rPr>
              <a:t>this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endeavor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has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failed,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meticulous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research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has 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revealed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that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there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aren'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t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enough 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programmers 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with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expertise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handle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development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platforms.</a:t>
            </a:r>
            <a:endParaRPr sz="1800">
              <a:latin typeface="Tahoma"/>
              <a:cs typeface="Tahoma"/>
            </a:endParaRPr>
          </a:p>
          <a:p>
            <a:pPr marL="12700" marR="526415">
              <a:lnSpc>
                <a:spcPct val="114599"/>
              </a:lnSpc>
            </a:pP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Both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price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programmers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resources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needed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effectively 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compete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have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gone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0" dirty="0">
                <a:solidFill>
                  <a:srgbClr val="523D2F"/>
                </a:solidFill>
                <a:latin typeface="Tahoma"/>
                <a:cs typeface="Tahoma"/>
              </a:rPr>
              <a:t>up.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525031" y="2836962"/>
            <a:ext cx="7753984" cy="2858135"/>
            <a:chOff x="9525031" y="2836962"/>
            <a:chExt cx="7753984" cy="2858135"/>
          </a:xfrm>
        </p:grpSpPr>
        <p:sp>
          <p:nvSpPr>
            <p:cNvPr id="15" name="object 15"/>
            <p:cNvSpPr/>
            <p:nvPr/>
          </p:nvSpPr>
          <p:spPr>
            <a:xfrm>
              <a:off x="9525031" y="2856330"/>
              <a:ext cx="7734300" cy="2819400"/>
            </a:xfrm>
            <a:custGeom>
              <a:avLst/>
              <a:gdLst/>
              <a:ahLst/>
              <a:cxnLst/>
              <a:rect l="l" t="t" r="r" b="b"/>
              <a:pathLst>
                <a:path w="7734300" h="2819400">
                  <a:moveTo>
                    <a:pt x="7543732" y="2819399"/>
                  </a:moveTo>
                  <a:lnTo>
                    <a:pt x="190498" y="2819399"/>
                  </a:lnTo>
                  <a:lnTo>
                    <a:pt x="153160" y="2815703"/>
                  </a:lnTo>
                  <a:lnTo>
                    <a:pt x="84809" y="2787376"/>
                  </a:lnTo>
                  <a:lnTo>
                    <a:pt x="32005" y="2734545"/>
                  </a:lnTo>
                  <a:lnTo>
                    <a:pt x="3694" y="2666158"/>
                  </a:lnTo>
                  <a:lnTo>
                    <a:pt x="0" y="2628800"/>
                  </a:lnTo>
                  <a:lnTo>
                    <a:pt x="0" y="190598"/>
                  </a:lnTo>
                  <a:lnTo>
                    <a:pt x="14500" y="117659"/>
                  </a:lnTo>
                  <a:lnTo>
                    <a:pt x="55795" y="55825"/>
                  </a:lnTo>
                  <a:lnTo>
                    <a:pt x="117597" y="14508"/>
                  </a:lnTo>
                  <a:lnTo>
                    <a:pt x="190498" y="0"/>
                  </a:lnTo>
                  <a:lnTo>
                    <a:pt x="7543732" y="0"/>
                  </a:lnTo>
                  <a:lnTo>
                    <a:pt x="7616632" y="14508"/>
                  </a:lnTo>
                  <a:lnTo>
                    <a:pt x="7678434" y="55825"/>
                  </a:lnTo>
                  <a:lnTo>
                    <a:pt x="7719729" y="117659"/>
                  </a:lnTo>
                  <a:lnTo>
                    <a:pt x="7734230" y="190598"/>
                  </a:lnTo>
                  <a:lnTo>
                    <a:pt x="7734230" y="2628800"/>
                  </a:lnTo>
                  <a:lnTo>
                    <a:pt x="7719729" y="2701739"/>
                  </a:lnTo>
                  <a:lnTo>
                    <a:pt x="7678434" y="2763574"/>
                  </a:lnTo>
                  <a:lnTo>
                    <a:pt x="7616632" y="2804891"/>
                  </a:lnTo>
                  <a:lnTo>
                    <a:pt x="7543732" y="2819399"/>
                  </a:lnTo>
                  <a:close/>
                </a:path>
              </a:pathLst>
            </a:custGeom>
            <a:solidFill>
              <a:srgbClr val="FAF2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590359" y="2856330"/>
              <a:ext cx="7669530" cy="2819400"/>
            </a:xfrm>
            <a:custGeom>
              <a:avLst/>
              <a:gdLst/>
              <a:ahLst/>
              <a:cxnLst/>
              <a:rect l="l" t="t" r="r" b="b"/>
              <a:pathLst>
                <a:path w="7669530" h="2819400">
                  <a:moveTo>
                    <a:pt x="7478405" y="0"/>
                  </a:moveTo>
                  <a:lnTo>
                    <a:pt x="7479612" y="119"/>
                  </a:lnTo>
                </a:path>
                <a:path w="7669530" h="2819400">
                  <a:moveTo>
                    <a:pt x="7515742" y="3696"/>
                  </a:moveTo>
                  <a:lnTo>
                    <a:pt x="7584092" y="32022"/>
                  </a:lnTo>
                  <a:lnTo>
                    <a:pt x="7636895" y="84854"/>
                  </a:lnTo>
                  <a:lnTo>
                    <a:pt x="7665207" y="153241"/>
                  </a:lnTo>
                  <a:lnTo>
                    <a:pt x="7668902" y="190598"/>
                  </a:lnTo>
                  <a:lnTo>
                    <a:pt x="7668902" y="2628800"/>
                  </a:lnTo>
                  <a:lnTo>
                    <a:pt x="7654401" y="2701739"/>
                  </a:lnTo>
                  <a:lnTo>
                    <a:pt x="7613106" y="2763574"/>
                  </a:lnTo>
                  <a:lnTo>
                    <a:pt x="7551304" y="2804890"/>
                  </a:lnTo>
                  <a:lnTo>
                    <a:pt x="7478403" y="2819399"/>
                  </a:lnTo>
                  <a:lnTo>
                    <a:pt x="125170" y="2819399"/>
                  </a:lnTo>
                  <a:lnTo>
                    <a:pt x="87832" y="2815703"/>
                  </a:lnTo>
                  <a:lnTo>
                    <a:pt x="52269" y="2804890"/>
                  </a:lnTo>
                  <a:lnTo>
                    <a:pt x="19481" y="2787376"/>
                  </a:lnTo>
                  <a:lnTo>
                    <a:pt x="0" y="2771394"/>
                  </a:lnTo>
                </a:path>
              </a:pathLst>
            </a:custGeom>
            <a:ln w="38110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892594" y="3288670"/>
            <a:ext cx="6836409" cy="19113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Halogen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Group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will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require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strong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endParaRPr sz="1800">
              <a:latin typeface="Tahoma"/>
              <a:cs typeface="Tahoma"/>
            </a:endParaRPr>
          </a:p>
          <a:p>
            <a:pPr marL="12700" marR="57150">
              <a:lnSpc>
                <a:spcPct val="114599"/>
              </a:lnSpc>
            </a:pP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contemporary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human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resources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department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boost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peer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performance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establish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professional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excellence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within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organization,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which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will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then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</a:pP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utilize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required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talents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do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this,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in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523D2F"/>
                </a:solidFill>
                <a:latin typeface="Tahoma"/>
                <a:cs typeface="Tahoma"/>
              </a:rPr>
              <a:t>order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drive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five-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year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strategic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plan.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78105" y="1943107"/>
            <a:ext cx="1264920" cy="1134745"/>
            <a:chOff x="778105" y="1943107"/>
            <a:chExt cx="1264920" cy="1134745"/>
          </a:xfrm>
        </p:grpSpPr>
        <p:sp>
          <p:nvSpPr>
            <p:cNvPr id="19" name="object 19"/>
            <p:cNvSpPr/>
            <p:nvPr/>
          </p:nvSpPr>
          <p:spPr>
            <a:xfrm>
              <a:off x="793426" y="1943107"/>
              <a:ext cx="1230630" cy="1115695"/>
            </a:xfrm>
            <a:custGeom>
              <a:avLst/>
              <a:gdLst/>
              <a:ahLst/>
              <a:cxnLst/>
              <a:rect l="l" t="t" r="r" b="b"/>
              <a:pathLst>
                <a:path w="1230630" h="1115695">
                  <a:moveTo>
                    <a:pt x="1040025" y="1115128"/>
                  </a:moveTo>
                  <a:lnTo>
                    <a:pt x="190222" y="1115128"/>
                  </a:lnTo>
                  <a:lnTo>
                    <a:pt x="152938" y="1111444"/>
                  </a:lnTo>
                  <a:lnTo>
                    <a:pt x="84686" y="1083208"/>
                  </a:lnTo>
                  <a:lnTo>
                    <a:pt x="31959" y="1030547"/>
                  </a:lnTo>
                  <a:lnTo>
                    <a:pt x="3688" y="962381"/>
                  </a:lnTo>
                  <a:lnTo>
                    <a:pt x="0" y="925143"/>
                  </a:lnTo>
                  <a:lnTo>
                    <a:pt x="0" y="189984"/>
                  </a:lnTo>
                  <a:lnTo>
                    <a:pt x="14479" y="117280"/>
                  </a:lnTo>
                  <a:lnTo>
                    <a:pt x="55714" y="55645"/>
                  </a:lnTo>
                  <a:lnTo>
                    <a:pt x="117427" y="14461"/>
                  </a:lnTo>
                  <a:lnTo>
                    <a:pt x="190222" y="0"/>
                  </a:lnTo>
                  <a:lnTo>
                    <a:pt x="1040025" y="0"/>
                  </a:lnTo>
                  <a:lnTo>
                    <a:pt x="1112820" y="14461"/>
                  </a:lnTo>
                  <a:lnTo>
                    <a:pt x="1174533" y="55645"/>
                  </a:lnTo>
                  <a:lnTo>
                    <a:pt x="1215768" y="117280"/>
                  </a:lnTo>
                  <a:lnTo>
                    <a:pt x="1230247" y="189984"/>
                  </a:lnTo>
                  <a:lnTo>
                    <a:pt x="1230247" y="925143"/>
                  </a:lnTo>
                  <a:lnTo>
                    <a:pt x="1215768" y="997847"/>
                  </a:lnTo>
                  <a:lnTo>
                    <a:pt x="1174533" y="1059483"/>
                  </a:lnTo>
                  <a:lnTo>
                    <a:pt x="1112820" y="1100666"/>
                  </a:lnTo>
                  <a:lnTo>
                    <a:pt x="1040025" y="1115128"/>
                  </a:lnTo>
                  <a:close/>
                </a:path>
              </a:pathLst>
            </a:custGeom>
            <a:solidFill>
              <a:srgbClr val="FF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7115" y="2045834"/>
              <a:ext cx="1226820" cy="1012825"/>
            </a:xfrm>
            <a:custGeom>
              <a:avLst/>
              <a:gdLst/>
              <a:ahLst/>
              <a:cxnLst/>
              <a:rect l="l" t="t" r="r" b="b"/>
              <a:pathLst>
                <a:path w="1226820" h="1012825">
                  <a:moveTo>
                    <a:pt x="1204299" y="0"/>
                  </a:moveTo>
                  <a:lnTo>
                    <a:pt x="1212079" y="14552"/>
                  </a:lnTo>
                  <a:lnTo>
                    <a:pt x="1222870" y="50019"/>
                  </a:lnTo>
                  <a:lnTo>
                    <a:pt x="1226558" y="87257"/>
                  </a:lnTo>
                  <a:lnTo>
                    <a:pt x="1226558" y="822415"/>
                  </a:lnTo>
                  <a:lnTo>
                    <a:pt x="1212079" y="895119"/>
                  </a:lnTo>
                  <a:lnTo>
                    <a:pt x="1170844" y="956755"/>
                  </a:lnTo>
                  <a:lnTo>
                    <a:pt x="1109131" y="997938"/>
                  </a:lnTo>
                  <a:lnTo>
                    <a:pt x="1036336" y="1012400"/>
                  </a:lnTo>
                  <a:lnTo>
                    <a:pt x="186533" y="1012400"/>
                  </a:lnTo>
                  <a:lnTo>
                    <a:pt x="113738" y="997938"/>
                  </a:lnTo>
                  <a:lnTo>
                    <a:pt x="52025" y="956755"/>
                  </a:lnTo>
                  <a:lnTo>
                    <a:pt x="10790" y="895119"/>
                  </a:lnTo>
                  <a:lnTo>
                    <a:pt x="0" y="859653"/>
                  </a:lnTo>
                </a:path>
              </a:pathLst>
            </a:custGeom>
            <a:ln w="38019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44428" y="2247313"/>
            <a:ext cx="130175" cy="462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50" spc="-675" dirty="0">
                <a:solidFill>
                  <a:srgbClr val="523D2F"/>
                </a:solidFill>
                <a:latin typeface="Trebuchet MS"/>
                <a:cs typeface="Trebuchet MS"/>
              </a:rPr>
              <a:t>1</a:t>
            </a:r>
            <a:endParaRPr sz="285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262976" y="1927779"/>
            <a:ext cx="1249680" cy="1149985"/>
            <a:chOff x="16262976" y="1927779"/>
            <a:chExt cx="1249680" cy="1149985"/>
          </a:xfrm>
        </p:grpSpPr>
        <p:sp>
          <p:nvSpPr>
            <p:cNvPr id="23" name="object 23"/>
            <p:cNvSpPr/>
            <p:nvPr/>
          </p:nvSpPr>
          <p:spPr>
            <a:xfrm>
              <a:off x="16262976" y="1943107"/>
              <a:ext cx="1230630" cy="1115695"/>
            </a:xfrm>
            <a:custGeom>
              <a:avLst/>
              <a:gdLst/>
              <a:ahLst/>
              <a:cxnLst/>
              <a:rect l="l" t="t" r="r" b="b"/>
              <a:pathLst>
                <a:path w="1230630" h="1115695">
                  <a:moveTo>
                    <a:pt x="1040025" y="1115128"/>
                  </a:moveTo>
                  <a:lnTo>
                    <a:pt x="190222" y="1115128"/>
                  </a:lnTo>
                  <a:lnTo>
                    <a:pt x="152938" y="1111444"/>
                  </a:lnTo>
                  <a:lnTo>
                    <a:pt x="84686" y="1083208"/>
                  </a:lnTo>
                  <a:lnTo>
                    <a:pt x="31959" y="1030547"/>
                  </a:lnTo>
                  <a:lnTo>
                    <a:pt x="3688" y="962381"/>
                  </a:lnTo>
                  <a:lnTo>
                    <a:pt x="0" y="925143"/>
                  </a:lnTo>
                  <a:lnTo>
                    <a:pt x="0" y="189984"/>
                  </a:lnTo>
                  <a:lnTo>
                    <a:pt x="14479" y="117280"/>
                  </a:lnTo>
                  <a:lnTo>
                    <a:pt x="55714" y="55645"/>
                  </a:lnTo>
                  <a:lnTo>
                    <a:pt x="117427" y="14461"/>
                  </a:lnTo>
                  <a:lnTo>
                    <a:pt x="190222" y="0"/>
                  </a:lnTo>
                  <a:lnTo>
                    <a:pt x="1040025" y="0"/>
                  </a:lnTo>
                  <a:lnTo>
                    <a:pt x="1112820" y="14461"/>
                  </a:lnTo>
                  <a:lnTo>
                    <a:pt x="1174533" y="55645"/>
                  </a:lnTo>
                  <a:lnTo>
                    <a:pt x="1215768" y="117280"/>
                  </a:lnTo>
                  <a:lnTo>
                    <a:pt x="1230247" y="189984"/>
                  </a:lnTo>
                  <a:lnTo>
                    <a:pt x="1230247" y="925143"/>
                  </a:lnTo>
                  <a:lnTo>
                    <a:pt x="1215768" y="997847"/>
                  </a:lnTo>
                  <a:lnTo>
                    <a:pt x="1174533" y="1059483"/>
                  </a:lnTo>
                  <a:lnTo>
                    <a:pt x="1112820" y="1100666"/>
                  </a:lnTo>
                  <a:lnTo>
                    <a:pt x="1040025" y="1115128"/>
                  </a:lnTo>
                  <a:close/>
                </a:path>
              </a:pathLst>
            </a:custGeom>
            <a:solidFill>
              <a:srgbClr val="FFF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380403" y="1946791"/>
              <a:ext cx="1113155" cy="1111885"/>
            </a:xfrm>
            <a:custGeom>
              <a:avLst/>
              <a:gdLst/>
              <a:ahLst/>
              <a:cxnLst/>
              <a:rect l="l" t="t" r="r" b="b"/>
              <a:pathLst>
                <a:path w="1113155" h="1111885">
                  <a:moveTo>
                    <a:pt x="959883" y="0"/>
                  </a:moveTo>
                  <a:lnTo>
                    <a:pt x="1028133" y="28235"/>
                  </a:lnTo>
                  <a:lnTo>
                    <a:pt x="1080860" y="80896"/>
                  </a:lnTo>
                  <a:lnTo>
                    <a:pt x="1109131" y="149062"/>
                  </a:lnTo>
                  <a:lnTo>
                    <a:pt x="1112820" y="186300"/>
                  </a:lnTo>
                  <a:lnTo>
                    <a:pt x="1112820" y="921458"/>
                  </a:lnTo>
                  <a:lnTo>
                    <a:pt x="1098340" y="994163"/>
                  </a:lnTo>
                  <a:lnTo>
                    <a:pt x="1057105" y="1055798"/>
                  </a:lnTo>
                  <a:lnTo>
                    <a:pt x="995393" y="1096982"/>
                  </a:lnTo>
                  <a:lnTo>
                    <a:pt x="922598" y="1111443"/>
                  </a:lnTo>
                  <a:lnTo>
                    <a:pt x="72794" y="1111443"/>
                  </a:lnTo>
                  <a:lnTo>
                    <a:pt x="35510" y="1107759"/>
                  </a:lnTo>
                  <a:lnTo>
                    <a:pt x="0" y="1096982"/>
                  </a:lnTo>
                </a:path>
              </a:pathLst>
            </a:custGeom>
            <a:ln w="38024">
              <a:solidFill>
                <a:srgbClr val="523D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754175" y="2247313"/>
            <a:ext cx="249554" cy="462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50" spc="270" dirty="0">
                <a:solidFill>
                  <a:srgbClr val="523D2F"/>
                </a:solidFill>
                <a:latin typeface="Trebuchet MS"/>
                <a:cs typeface="Trebuchet MS"/>
              </a:rPr>
              <a:t>2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43"/>
    </mc:Choice>
    <mc:Fallback xmlns="">
      <p:transition spd="slow" advTm="1893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9477" y="4433947"/>
            <a:ext cx="76200" cy="76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9477" y="5376922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9477" y="6005572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9477" y="6948547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9477" y="7577197"/>
            <a:ext cx="76200" cy="76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25327" y="3009642"/>
            <a:ext cx="14002385" cy="505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5305">
              <a:lnSpc>
                <a:spcPct val="114599"/>
              </a:lnSpc>
              <a:spcBef>
                <a:spcPts val="100"/>
              </a:spcBef>
            </a:pPr>
            <a:r>
              <a:rPr sz="1800" spc="-375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takes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practice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development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become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adept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at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managing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change;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does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523D2F"/>
                </a:solidFill>
                <a:latin typeface="Tahoma"/>
                <a:cs typeface="Tahoma"/>
              </a:rPr>
              <a:t>not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come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naturally.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This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523D2F"/>
                </a:solidFill>
                <a:latin typeface="Tahoma"/>
                <a:cs typeface="Tahoma"/>
              </a:rPr>
              <a:t>s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especially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5" dirty="0">
                <a:solidFill>
                  <a:srgbClr val="523D2F"/>
                </a:solidFill>
                <a:latin typeface="Tahoma"/>
                <a:cs typeface="Tahoma"/>
              </a:rPr>
              <a:t>true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for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organizational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transformation.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Halogen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Group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needs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leader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with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skills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Tahoma"/>
                <a:cs typeface="Tahoma"/>
              </a:rPr>
              <a:t>in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change</a:t>
            </a:r>
            <a:endParaRPr sz="1800">
              <a:latin typeface="Tahoma"/>
              <a:cs typeface="Tahoma"/>
            </a:endParaRPr>
          </a:p>
          <a:p>
            <a:pPr marL="12700" marR="203835">
              <a:lnSpc>
                <a:spcPct val="114599"/>
              </a:lnSpc>
            </a:pP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management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for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intended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changes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Tahoma"/>
                <a:cs typeface="Tahoma"/>
              </a:rPr>
              <a:t>in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organization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0" dirty="0">
                <a:solidFill>
                  <a:srgbClr val="523D2F"/>
                </a:solidFill>
                <a:latin typeface="Tahoma"/>
                <a:cs typeface="Tahoma"/>
              </a:rPr>
              <a:t>stick.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Some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skills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leader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should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possess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include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following;</a:t>
            </a:r>
            <a:endParaRPr sz="1800">
              <a:latin typeface="Tahoma"/>
              <a:cs typeface="Tahoma"/>
            </a:endParaRPr>
          </a:p>
          <a:p>
            <a:pPr marL="400685">
              <a:lnSpc>
                <a:spcPct val="100000"/>
              </a:lnSpc>
              <a:spcBef>
                <a:spcPts val="315"/>
              </a:spcBef>
            </a:pP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Communication: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Every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stage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transformation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5" dirty="0">
                <a:solidFill>
                  <a:srgbClr val="523D2F"/>
                </a:solidFill>
                <a:latin typeface="Tahoma"/>
                <a:cs typeface="Tahoma"/>
              </a:rPr>
              <a:t>initiative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requires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effective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communication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abilities.</a:t>
            </a:r>
            <a:endParaRPr sz="1800">
              <a:latin typeface="Tahoma"/>
              <a:cs typeface="Tahoma"/>
            </a:endParaRPr>
          </a:p>
          <a:p>
            <a:pPr marL="400685" marR="621665">
              <a:lnSpc>
                <a:spcPct val="114599"/>
              </a:lnSpc>
            </a:pP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Communication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essential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during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planning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phase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for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defining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goals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transformation</a:t>
            </a:r>
            <a:r>
              <a:rPr sz="1800" spc="2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280" dirty="0">
                <a:solidFill>
                  <a:srgbClr val="523D2F"/>
                </a:solidFill>
                <a:latin typeface="Tahoma"/>
                <a:cs typeface="Tahoma"/>
              </a:rPr>
              <a:t>(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Hicks,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2020).</a:t>
            </a:r>
            <a:endParaRPr sz="1800">
              <a:latin typeface="Tahoma"/>
              <a:cs typeface="Tahoma"/>
            </a:endParaRPr>
          </a:p>
          <a:p>
            <a:pPr marL="400685" marR="755650">
              <a:lnSpc>
                <a:spcPct val="114599"/>
              </a:lnSpc>
            </a:pP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Active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Listening: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Effective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change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managers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learn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actively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seek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523D2F"/>
                </a:solidFill>
                <a:latin typeface="Tahoma"/>
                <a:cs typeface="Tahoma"/>
              </a:rPr>
              <a:t>out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feedback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from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individuals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at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all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project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levels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then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implement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65" dirty="0">
                <a:solidFill>
                  <a:srgbClr val="523D2F"/>
                </a:solidFill>
                <a:latin typeface="Tahoma"/>
                <a:cs typeface="Tahoma"/>
              </a:rPr>
              <a:t>feedback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going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forward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280" dirty="0">
                <a:solidFill>
                  <a:srgbClr val="523D2F"/>
                </a:solidFill>
                <a:latin typeface="Tahoma"/>
                <a:cs typeface="Tahoma"/>
              </a:rPr>
              <a:t>(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Hicks,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2020).</a:t>
            </a:r>
            <a:endParaRPr sz="1800">
              <a:latin typeface="Tahoma"/>
              <a:cs typeface="Tahoma"/>
            </a:endParaRPr>
          </a:p>
          <a:p>
            <a:pPr marL="400685">
              <a:lnSpc>
                <a:spcPct val="100000"/>
              </a:lnSpc>
              <a:spcBef>
                <a:spcPts val="310"/>
              </a:spcBef>
            </a:pP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Research: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75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crucial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leader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has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strong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research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abilities.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Being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able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conduct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research</a:t>
            </a:r>
            <a:endParaRPr sz="1800">
              <a:latin typeface="Tahoma"/>
              <a:cs typeface="Tahoma"/>
            </a:endParaRPr>
          </a:p>
          <a:p>
            <a:pPr marL="400685" marR="751840">
              <a:lnSpc>
                <a:spcPct val="114599"/>
              </a:lnSpc>
            </a:pPr>
            <a:r>
              <a:rPr sz="1800" spc="235" dirty="0">
                <a:solidFill>
                  <a:srgbClr val="523D2F"/>
                </a:solidFill>
                <a:latin typeface="Tahoma"/>
                <a:cs typeface="Tahoma"/>
              </a:rPr>
              <a:t>beforehand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will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523D2F"/>
                </a:solidFill>
                <a:latin typeface="Tahoma"/>
                <a:cs typeface="Tahoma"/>
              </a:rPr>
              <a:t>greatly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increase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ikelihood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you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will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create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strategy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more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successful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Tahoma"/>
                <a:cs typeface="Tahoma"/>
              </a:rPr>
              <a:t>in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achieving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objectives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rm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280" dirty="0">
                <a:solidFill>
                  <a:srgbClr val="523D2F"/>
                </a:solidFill>
                <a:latin typeface="Tahoma"/>
                <a:cs typeface="Tahoma"/>
              </a:rPr>
              <a:t>(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Hicks,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2020).</a:t>
            </a:r>
            <a:endParaRPr sz="1800">
              <a:latin typeface="Tahoma"/>
              <a:cs typeface="Tahoma"/>
            </a:endParaRPr>
          </a:p>
          <a:p>
            <a:pPr marL="400685" marR="5080">
              <a:lnSpc>
                <a:spcPct val="114599"/>
              </a:lnSpc>
            </a:pP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Collaborative: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523D2F"/>
                </a:solidFill>
                <a:latin typeface="Tahoma"/>
                <a:cs typeface="Tahoma"/>
              </a:rPr>
              <a:t>He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should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be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collaborative;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he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ensures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every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worker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0" dirty="0">
                <a:solidFill>
                  <a:srgbClr val="523D2F"/>
                </a:solidFill>
                <a:latin typeface="Tahoma"/>
                <a:cs typeface="Tahoma"/>
              </a:rPr>
              <a:t>working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Tahoma"/>
                <a:cs typeface="Tahoma"/>
              </a:rPr>
              <a:t>in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40" dirty="0">
                <a:solidFill>
                  <a:srgbClr val="523D2F"/>
                </a:solidFill>
                <a:latin typeface="Tahoma"/>
                <a:cs typeface="Tahoma"/>
              </a:rPr>
              <a:t>change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process</a:t>
            </a:r>
            <a:r>
              <a:rPr sz="1800" spc="25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feels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5" dirty="0">
                <a:solidFill>
                  <a:srgbClr val="523D2F"/>
                </a:solidFill>
                <a:latin typeface="Tahoma"/>
                <a:cs typeface="Tahoma"/>
              </a:rPr>
              <a:t>ike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they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are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part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523D2F"/>
                </a:solidFill>
                <a:latin typeface="Tahoma"/>
                <a:cs typeface="Tahoma"/>
              </a:rPr>
              <a:t>project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523D2F"/>
                </a:solidFill>
                <a:latin typeface="Tahoma"/>
                <a:cs typeface="Tahoma"/>
              </a:rPr>
              <a:t>not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just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75" dirty="0">
                <a:solidFill>
                  <a:srgbClr val="523D2F"/>
                </a:solidFill>
                <a:latin typeface="Tahoma"/>
                <a:cs typeface="Tahoma"/>
              </a:rPr>
              <a:t>request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follow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40" dirty="0">
                <a:solidFill>
                  <a:srgbClr val="523D2F"/>
                </a:solidFill>
                <a:latin typeface="Tahoma"/>
                <a:cs typeface="Tahoma"/>
              </a:rPr>
              <a:t>orders.</a:t>
            </a:r>
            <a:endParaRPr sz="1800">
              <a:latin typeface="Tahoma"/>
              <a:cs typeface="Tahoma"/>
            </a:endParaRPr>
          </a:p>
          <a:p>
            <a:pPr marL="400685" marR="21590">
              <a:lnSpc>
                <a:spcPct val="114599"/>
              </a:lnSpc>
            </a:pPr>
            <a:r>
              <a:rPr sz="1800" spc="12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leader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23D2F"/>
                </a:solidFill>
                <a:latin typeface="Tahoma"/>
                <a:cs typeface="Tahoma"/>
              </a:rPr>
              <a:t>should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be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0" dirty="0">
                <a:solidFill>
                  <a:srgbClr val="523D2F"/>
                </a:solidFill>
                <a:latin typeface="Tahoma"/>
                <a:cs typeface="Tahoma"/>
              </a:rPr>
              <a:t>technologically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5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digitally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10" dirty="0">
                <a:solidFill>
                  <a:srgbClr val="523D2F"/>
                </a:solidFill>
                <a:latin typeface="Tahoma"/>
                <a:cs typeface="Tahoma"/>
              </a:rPr>
              <a:t>savvy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organization'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4" dirty="0">
                <a:solidFill>
                  <a:srgbClr val="523D2F"/>
                </a:solidFill>
                <a:latin typeface="Tahoma"/>
                <a:cs typeface="Tahoma"/>
              </a:rPr>
              <a:t>goal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1800" spc="-38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25" dirty="0">
                <a:solidFill>
                  <a:srgbClr val="523D2F"/>
                </a:solidFill>
                <a:latin typeface="Tahoma"/>
                <a:cs typeface="Tahoma"/>
              </a:rPr>
              <a:t>achieve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5" dirty="0">
                <a:solidFill>
                  <a:srgbClr val="523D2F"/>
                </a:solidFill>
                <a:latin typeface="Tahoma"/>
                <a:cs typeface="Tahoma"/>
              </a:rPr>
              <a:t>overall</a:t>
            </a:r>
            <a:r>
              <a:rPr sz="1800" spc="2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digital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65" dirty="0">
                <a:solidFill>
                  <a:srgbClr val="523D2F"/>
                </a:solidFill>
                <a:latin typeface="Tahoma"/>
                <a:cs typeface="Tahoma"/>
              </a:rPr>
              <a:t>transformation.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38657" y="1486263"/>
            <a:ext cx="88474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9725" algn="l"/>
              </a:tabLst>
            </a:pPr>
            <a:r>
              <a:rPr sz="6000" b="0" spc="585" dirty="0">
                <a:latin typeface="Trebuchet MS"/>
                <a:cs typeface="Trebuchet MS"/>
              </a:rPr>
              <a:t>HALOGEN	</a:t>
            </a:r>
            <a:r>
              <a:rPr sz="6000" b="0" spc="484" dirty="0">
                <a:latin typeface="Trebuchet MS"/>
                <a:cs typeface="Trebuchet MS"/>
              </a:rPr>
              <a:t>LEADERSHIP</a:t>
            </a:r>
            <a:endParaRPr sz="60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481"/>
    </mc:Choice>
    <mc:Fallback xmlns="">
      <p:transition spd="slow" advTm="23848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92202"/>
            <a:ext cx="132715" cy="234950"/>
          </a:xfrm>
          <a:custGeom>
            <a:avLst/>
            <a:gdLst/>
            <a:ahLst/>
            <a:cxnLst/>
            <a:rect l="l" t="t" r="r" b="b"/>
            <a:pathLst>
              <a:path w="132715" h="234950">
                <a:moveTo>
                  <a:pt x="65297" y="234502"/>
                </a:moveTo>
                <a:lnTo>
                  <a:pt x="0" y="234502"/>
                </a:lnTo>
                <a:lnTo>
                  <a:pt x="0" y="0"/>
                </a:lnTo>
                <a:lnTo>
                  <a:pt x="65297" y="0"/>
                </a:lnTo>
                <a:lnTo>
                  <a:pt x="132374" y="117251"/>
                </a:lnTo>
                <a:lnTo>
                  <a:pt x="65297" y="23450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9415" y="1102166"/>
            <a:ext cx="248285" cy="214629"/>
          </a:xfrm>
          <a:custGeom>
            <a:avLst/>
            <a:gdLst/>
            <a:ahLst/>
            <a:cxnLst/>
            <a:rect l="l" t="t" r="r" b="b"/>
            <a:pathLst>
              <a:path w="248284" h="214630">
                <a:moveTo>
                  <a:pt x="187708" y="214575"/>
                </a:moveTo>
                <a:lnTo>
                  <a:pt x="60493" y="214575"/>
                </a:lnTo>
                <a:lnTo>
                  <a:pt x="0" y="107287"/>
                </a:lnTo>
                <a:lnTo>
                  <a:pt x="60493" y="0"/>
                </a:lnTo>
                <a:lnTo>
                  <a:pt x="187708" y="0"/>
                </a:lnTo>
                <a:lnTo>
                  <a:pt x="248202" y="107287"/>
                </a:lnTo>
                <a:lnTo>
                  <a:pt x="187708" y="21457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11" y="1393782"/>
            <a:ext cx="248202" cy="2145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11" y="810550"/>
            <a:ext cx="248202" cy="2145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9415" y="1102166"/>
            <a:ext cx="248285" cy="214629"/>
          </a:xfrm>
          <a:custGeom>
            <a:avLst/>
            <a:gdLst/>
            <a:ahLst/>
            <a:cxnLst/>
            <a:rect l="l" t="t" r="r" b="b"/>
            <a:pathLst>
              <a:path w="248284" h="214630">
                <a:moveTo>
                  <a:pt x="187708" y="214575"/>
                </a:moveTo>
                <a:lnTo>
                  <a:pt x="60493" y="214575"/>
                </a:lnTo>
                <a:lnTo>
                  <a:pt x="0" y="107287"/>
                </a:lnTo>
                <a:lnTo>
                  <a:pt x="60493" y="0"/>
                </a:lnTo>
                <a:lnTo>
                  <a:pt x="187708" y="0"/>
                </a:lnTo>
                <a:lnTo>
                  <a:pt x="248202" y="107287"/>
                </a:lnTo>
                <a:lnTo>
                  <a:pt x="187708" y="21457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1383" y="1108927"/>
            <a:ext cx="234950" cy="201295"/>
          </a:xfrm>
          <a:custGeom>
            <a:avLst/>
            <a:gdLst/>
            <a:ahLst/>
            <a:cxnLst/>
            <a:rect l="l" t="t" r="r" b="b"/>
            <a:pathLst>
              <a:path w="234950" h="201294">
                <a:moveTo>
                  <a:pt x="174364" y="201053"/>
                </a:moveTo>
                <a:lnTo>
                  <a:pt x="60315" y="201053"/>
                </a:lnTo>
                <a:lnTo>
                  <a:pt x="0" y="100526"/>
                </a:lnTo>
                <a:lnTo>
                  <a:pt x="60315" y="0"/>
                </a:lnTo>
                <a:lnTo>
                  <a:pt x="174364" y="0"/>
                </a:lnTo>
                <a:lnTo>
                  <a:pt x="234680" y="100526"/>
                </a:lnTo>
                <a:lnTo>
                  <a:pt x="174364" y="20105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16176" y="1444134"/>
            <a:ext cx="479425" cy="445770"/>
            <a:chOff x="216176" y="1444134"/>
            <a:chExt cx="479425" cy="4457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820" y="1444134"/>
              <a:ext cx="234680" cy="2010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6" y="1688778"/>
              <a:ext cx="234680" cy="201053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0" y="1779341"/>
            <a:ext cx="116205" cy="201295"/>
          </a:xfrm>
          <a:custGeom>
            <a:avLst/>
            <a:gdLst/>
            <a:ahLst/>
            <a:cxnLst/>
            <a:rect l="l" t="t" r="r" b="b"/>
            <a:pathLst>
              <a:path w="116205" h="201294">
                <a:moveTo>
                  <a:pt x="55334" y="201053"/>
                </a:moveTo>
                <a:lnTo>
                  <a:pt x="0" y="201053"/>
                </a:lnTo>
                <a:lnTo>
                  <a:pt x="0" y="0"/>
                </a:lnTo>
                <a:lnTo>
                  <a:pt x="55334" y="0"/>
                </a:lnTo>
                <a:lnTo>
                  <a:pt x="115649" y="100526"/>
                </a:lnTo>
                <a:lnTo>
                  <a:pt x="55334" y="20105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38512"/>
            <a:ext cx="116205" cy="201295"/>
          </a:xfrm>
          <a:custGeom>
            <a:avLst/>
            <a:gdLst/>
            <a:ahLst/>
            <a:cxnLst/>
            <a:rect l="l" t="t" r="r" b="b"/>
            <a:pathLst>
              <a:path w="116205" h="201295">
                <a:moveTo>
                  <a:pt x="55334" y="201053"/>
                </a:moveTo>
                <a:lnTo>
                  <a:pt x="0" y="201053"/>
                </a:lnTo>
                <a:lnTo>
                  <a:pt x="0" y="0"/>
                </a:lnTo>
                <a:lnTo>
                  <a:pt x="55334" y="0"/>
                </a:lnTo>
                <a:lnTo>
                  <a:pt x="115649" y="100526"/>
                </a:lnTo>
                <a:lnTo>
                  <a:pt x="55334" y="20105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16176" y="529075"/>
            <a:ext cx="479425" cy="445770"/>
            <a:chOff x="216176" y="529075"/>
            <a:chExt cx="479425" cy="44577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176" y="529075"/>
              <a:ext cx="234680" cy="2010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820" y="773719"/>
              <a:ext cx="234680" cy="201053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551383" y="1108927"/>
            <a:ext cx="234950" cy="201295"/>
          </a:xfrm>
          <a:custGeom>
            <a:avLst/>
            <a:gdLst/>
            <a:ahLst/>
            <a:cxnLst/>
            <a:rect l="l" t="t" r="r" b="b"/>
            <a:pathLst>
              <a:path w="234950" h="201294">
                <a:moveTo>
                  <a:pt x="174364" y="201053"/>
                </a:moveTo>
                <a:lnTo>
                  <a:pt x="60315" y="201053"/>
                </a:lnTo>
                <a:lnTo>
                  <a:pt x="0" y="100526"/>
                </a:lnTo>
                <a:lnTo>
                  <a:pt x="60315" y="0"/>
                </a:lnTo>
                <a:lnTo>
                  <a:pt x="174364" y="0"/>
                </a:lnTo>
                <a:lnTo>
                  <a:pt x="234680" y="100526"/>
                </a:lnTo>
                <a:lnTo>
                  <a:pt x="174364" y="20105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6554" y="1115510"/>
            <a:ext cx="214629" cy="187960"/>
          </a:xfrm>
          <a:custGeom>
            <a:avLst/>
            <a:gdLst/>
            <a:ahLst/>
            <a:cxnLst/>
            <a:rect l="l" t="t" r="r" b="b"/>
            <a:pathLst>
              <a:path w="214630" h="187959">
                <a:moveTo>
                  <a:pt x="161020" y="187708"/>
                </a:moveTo>
                <a:lnTo>
                  <a:pt x="53732" y="187708"/>
                </a:lnTo>
                <a:lnTo>
                  <a:pt x="0" y="93943"/>
                </a:lnTo>
                <a:lnTo>
                  <a:pt x="53732" y="0"/>
                </a:lnTo>
                <a:lnTo>
                  <a:pt x="161020" y="0"/>
                </a:lnTo>
                <a:lnTo>
                  <a:pt x="214575" y="93943"/>
                </a:lnTo>
                <a:lnTo>
                  <a:pt x="161020" y="187708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6238" y="1460859"/>
            <a:ext cx="214575" cy="18770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2051" y="1762438"/>
            <a:ext cx="214397" cy="18770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3921" y="1987155"/>
            <a:ext cx="214397" cy="1877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297" y="2104407"/>
            <a:ext cx="214575" cy="1877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297" y="126791"/>
            <a:ext cx="214575" cy="18770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3921" y="244042"/>
            <a:ext cx="214397" cy="18770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2051" y="468759"/>
            <a:ext cx="214397" cy="18770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6238" y="770339"/>
            <a:ext cx="214575" cy="187708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896554" y="1115510"/>
            <a:ext cx="214629" cy="187960"/>
          </a:xfrm>
          <a:custGeom>
            <a:avLst/>
            <a:gdLst/>
            <a:ahLst/>
            <a:cxnLst/>
            <a:rect l="l" t="t" r="r" b="b"/>
            <a:pathLst>
              <a:path w="214630" h="187959">
                <a:moveTo>
                  <a:pt x="161020" y="187708"/>
                </a:moveTo>
                <a:lnTo>
                  <a:pt x="53732" y="187708"/>
                </a:lnTo>
                <a:lnTo>
                  <a:pt x="0" y="93943"/>
                </a:lnTo>
                <a:lnTo>
                  <a:pt x="53732" y="0"/>
                </a:lnTo>
                <a:lnTo>
                  <a:pt x="161020" y="0"/>
                </a:lnTo>
                <a:lnTo>
                  <a:pt x="214575" y="93943"/>
                </a:lnTo>
                <a:lnTo>
                  <a:pt x="161020" y="187708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1903" y="1125651"/>
            <a:ext cx="194945" cy="167640"/>
          </a:xfrm>
          <a:custGeom>
            <a:avLst/>
            <a:gdLst/>
            <a:ahLst/>
            <a:cxnLst/>
            <a:rect l="l" t="t" r="r" b="b"/>
            <a:pathLst>
              <a:path w="194944" h="167640">
                <a:moveTo>
                  <a:pt x="147498" y="167603"/>
                </a:moveTo>
                <a:lnTo>
                  <a:pt x="46971" y="167603"/>
                </a:lnTo>
                <a:lnTo>
                  <a:pt x="0" y="83801"/>
                </a:lnTo>
                <a:lnTo>
                  <a:pt x="46971" y="0"/>
                </a:lnTo>
                <a:lnTo>
                  <a:pt x="147498" y="0"/>
                </a:lnTo>
                <a:lnTo>
                  <a:pt x="194469" y="83801"/>
                </a:lnTo>
                <a:lnTo>
                  <a:pt x="147498" y="16760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77680" y="1772580"/>
            <a:ext cx="194292" cy="16760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98312" y="1457478"/>
            <a:ext cx="194469" cy="16760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9829" y="2044091"/>
            <a:ext cx="194470" cy="16760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8460" y="2258666"/>
            <a:ext cx="194469" cy="16760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16702" y="2399403"/>
            <a:ext cx="194469" cy="16760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2463100"/>
            <a:ext cx="179346" cy="16760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352742" y="0"/>
            <a:ext cx="122555" cy="19685"/>
          </a:xfrm>
          <a:custGeom>
            <a:avLst/>
            <a:gdLst/>
            <a:ahLst/>
            <a:cxnLst/>
            <a:rect l="l" t="t" r="r" b="b"/>
            <a:pathLst>
              <a:path w="122554" h="19685">
                <a:moveTo>
                  <a:pt x="111458" y="19503"/>
                </a:moveTo>
                <a:lnTo>
                  <a:pt x="10931" y="19503"/>
                </a:lnTo>
                <a:lnTo>
                  <a:pt x="0" y="0"/>
                </a:lnTo>
                <a:lnTo>
                  <a:pt x="122390" y="0"/>
                </a:lnTo>
                <a:lnTo>
                  <a:pt x="111458" y="1950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8460" y="0"/>
            <a:ext cx="194469" cy="16024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79829" y="207212"/>
            <a:ext cx="194470" cy="16760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77680" y="478723"/>
            <a:ext cx="194292" cy="16760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98312" y="793825"/>
            <a:ext cx="194469" cy="167603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1241903" y="1125651"/>
            <a:ext cx="194945" cy="167640"/>
          </a:xfrm>
          <a:custGeom>
            <a:avLst/>
            <a:gdLst/>
            <a:ahLst/>
            <a:cxnLst/>
            <a:rect l="l" t="t" r="r" b="b"/>
            <a:pathLst>
              <a:path w="194944" h="167640">
                <a:moveTo>
                  <a:pt x="147498" y="167603"/>
                </a:moveTo>
                <a:lnTo>
                  <a:pt x="46971" y="167603"/>
                </a:lnTo>
                <a:lnTo>
                  <a:pt x="0" y="83801"/>
                </a:lnTo>
                <a:lnTo>
                  <a:pt x="46971" y="0"/>
                </a:lnTo>
                <a:lnTo>
                  <a:pt x="147498" y="0"/>
                </a:lnTo>
                <a:lnTo>
                  <a:pt x="194469" y="83801"/>
                </a:lnTo>
                <a:lnTo>
                  <a:pt x="147498" y="16760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83871" y="1132413"/>
            <a:ext cx="180975" cy="154305"/>
          </a:xfrm>
          <a:custGeom>
            <a:avLst/>
            <a:gdLst/>
            <a:ahLst/>
            <a:cxnLst/>
            <a:rect l="l" t="t" r="r" b="b"/>
            <a:pathLst>
              <a:path w="180975" h="154305">
                <a:moveTo>
                  <a:pt x="133976" y="154081"/>
                </a:moveTo>
                <a:lnTo>
                  <a:pt x="46793" y="154081"/>
                </a:lnTo>
                <a:lnTo>
                  <a:pt x="0" y="77040"/>
                </a:lnTo>
                <a:lnTo>
                  <a:pt x="46793" y="0"/>
                </a:lnTo>
                <a:lnTo>
                  <a:pt x="133976" y="0"/>
                </a:lnTo>
                <a:lnTo>
                  <a:pt x="180947" y="77040"/>
                </a:lnTo>
                <a:lnTo>
                  <a:pt x="133976" y="15408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50244" y="1470822"/>
            <a:ext cx="180947" cy="15425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46337" y="1792685"/>
            <a:ext cx="180947" cy="15425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82113" y="2091062"/>
            <a:ext cx="180947" cy="15408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60955" y="2345670"/>
            <a:ext cx="180947" cy="15425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92647" y="2553663"/>
            <a:ext cx="181125" cy="15408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1067" y="2704363"/>
            <a:ext cx="180947" cy="15425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62621" y="2788165"/>
            <a:ext cx="180947" cy="154259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1063374" y="0"/>
            <a:ext cx="176530" cy="73660"/>
          </a:xfrm>
          <a:custGeom>
            <a:avLst/>
            <a:gdLst/>
            <a:ahLst/>
            <a:cxnLst/>
            <a:rect l="l" t="t" r="r" b="b"/>
            <a:pathLst>
              <a:path w="176530" h="73660">
                <a:moveTo>
                  <a:pt x="131557" y="73058"/>
                </a:moveTo>
                <a:lnTo>
                  <a:pt x="44374" y="73058"/>
                </a:lnTo>
                <a:lnTo>
                  <a:pt x="0" y="0"/>
                </a:lnTo>
                <a:lnTo>
                  <a:pt x="176100" y="0"/>
                </a:lnTo>
                <a:lnTo>
                  <a:pt x="131557" y="73058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82113" y="173763"/>
            <a:ext cx="180947" cy="154081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46337" y="471962"/>
            <a:ext cx="180947" cy="15425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50244" y="793825"/>
            <a:ext cx="180947" cy="154259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1583871" y="1132413"/>
            <a:ext cx="180975" cy="154305"/>
          </a:xfrm>
          <a:custGeom>
            <a:avLst/>
            <a:gdLst/>
            <a:ahLst/>
            <a:cxnLst/>
            <a:rect l="l" t="t" r="r" b="b"/>
            <a:pathLst>
              <a:path w="180975" h="154305">
                <a:moveTo>
                  <a:pt x="133976" y="154081"/>
                </a:moveTo>
                <a:lnTo>
                  <a:pt x="46793" y="154081"/>
                </a:lnTo>
                <a:lnTo>
                  <a:pt x="0" y="77040"/>
                </a:lnTo>
                <a:lnTo>
                  <a:pt x="46793" y="0"/>
                </a:lnTo>
                <a:lnTo>
                  <a:pt x="133976" y="0"/>
                </a:lnTo>
                <a:lnTo>
                  <a:pt x="180947" y="77040"/>
                </a:lnTo>
                <a:lnTo>
                  <a:pt x="133976" y="15408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29042" y="1138996"/>
            <a:ext cx="161290" cy="140970"/>
          </a:xfrm>
          <a:custGeom>
            <a:avLst/>
            <a:gdLst/>
            <a:ahLst/>
            <a:cxnLst/>
            <a:rect l="l" t="t" r="r" b="b"/>
            <a:pathLst>
              <a:path w="161289" h="140969">
                <a:moveTo>
                  <a:pt x="120631" y="140915"/>
                </a:moveTo>
                <a:lnTo>
                  <a:pt x="40210" y="140915"/>
                </a:lnTo>
                <a:lnTo>
                  <a:pt x="0" y="70457"/>
                </a:lnTo>
                <a:lnTo>
                  <a:pt x="40210" y="0"/>
                </a:lnTo>
                <a:lnTo>
                  <a:pt x="120631" y="0"/>
                </a:lnTo>
                <a:lnTo>
                  <a:pt x="160842" y="70457"/>
                </a:lnTo>
                <a:lnTo>
                  <a:pt x="120631" y="1409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898795" y="1477583"/>
            <a:ext cx="161020" cy="14073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814993" y="1809410"/>
            <a:ext cx="161020" cy="14073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74256" y="2121131"/>
            <a:ext cx="160842" cy="14091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83167" y="2402784"/>
            <a:ext cx="161020" cy="14073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245283" y="2647428"/>
            <a:ext cx="160842" cy="14073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73773" y="2851862"/>
            <a:ext cx="160842" cy="14073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68634" y="3006121"/>
            <a:ext cx="161020" cy="14073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40188" y="3106648"/>
            <a:ext cx="160842" cy="14073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01" y="3146858"/>
            <a:ext cx="161020" cy="140737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1514153" y="0"/>
            <a:ext cx="99060" cy="16510"/>
          </a:xfrm>
          <a:custGeom>
            <a:avLst/>
            <a:gdLst/>
            <a:ahLst/>
            <a:cxnLst/>
            <a:rect l="l" t="t" r="r" b="b"/>
            <a:pathLst>
              <a:path w="99059" h="16510">
                <a:moveTo>
                  <a:pt x="89823" y="16122"/>
                </a:moveTo>
                <a:lnTo>
                  <a:pt x="9224" y="16122"/>
                </a:lnTo>
                <a:lnTo>
                  <a:pt x="0" y="0"/>
                </a:lnTo>
                <a:lnTo>
                  <a:pt x="99048" y="0"/>
                </a:lnTo>
                <a:lnTo>
                  <a:pt x="89823" y="1612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74256" y="156860"/>
            <a:ext cx="160842" cy="14091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814993" y="468759"/>
            <a:ext cx="161020" cy="14073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898795" y="800586"/>
            <a:ext cx="161020" cy="140737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1929042" y="1138996"/>
            <a:ext cx="161290" cy="140970"/>
          </a:xfrm>
          <a:custGeom>
            <a:avLst/>
            <a:gdLst/>
            <a:ahLst/>
            <a:cxnLst/>
            <a:rect l="l" t="t" r="r" b="b"/>
            <a:pathLst>
              <a:path w="161289" h="140969">
                <a:moveTo>
                  <a:pt x="120631" y="140915"/>
                </a:moveTo>
                <a:lnTo>
                  <a:pt x="40210" y="140915"/>
                </a:lnTo>
                <a:lnTo>
                  <a:pt x="0" y="70457"/>
                </a:lnTo>
                <a:lnTo>
                  <a:pt x="40210" y="0"/>
                </a:lnTo>
                <a:lnTo>
                  <a:pt x="120631" y="0"/>
                </a:lnTo>
                <a:lnTo>
                  <a:pt x="160842" y="70457"/>
                </a:lnTo>
                <a:lnTo>
                  <a:pt x="120631" y="1409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74213" y="1149137"/>
            <a:ext cx="140970" cy="120650"/>
          </a:xfrm>
          <a:custGeom>
            <a:avLst/>
            <a:gdLst/>
            <a:ahLst/>
            <a:cxnLst/>
            <a:rect l="l" t="t" r="r" b="b"/>
            <a:pathLst>
              <a:path w="140969" h="120650">
                <a:moveTo>
                  <a:pt x="107287" y="120631"/>
                </a:moveTo>
                <a:lnTo>
                  <a:pt x="33627" y="120631"/>
                </a:lnTo>
                <a:lnTo>
                  <a:pt x="0" y="60315"/>
                </a:lnTo>
                <a:lnTo>
                  <a:pt x="33627" y="0"/>
                </a:lnTo>
                <a:lnTo>
                  <a:pt x="107287" y="0"/>
                </a:lnTo>
                <a:lnTo>
                  <a:pt x="140915" y="60315"/>
                </a:lnTo>
                <a:lnTo>
                  <a:pt x="107287" y="12063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250905" y="1490928"/>
            <a:ext cx="140737" cy="12080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173686" y="1826135"/>
            <a:ext cx="140737" cy="12080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053054" y="2144617"/>
            <a:ext cx="140737" cy="120631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885451" y="2442994"/>
            <a:ext cx="140737" cy="120631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74256" y="2714505"/>
            <a:ext cx="140737" cy="120631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429612" y="2952388"/>
            <a:ext cx="140737" cy="12080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51340" y="3153619"/>
            <a:ext cx="140915" cy="120631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46380" y="3307701"/>
            <a:ext cx="140737" cy="12080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21136" y="3418369"/>
            <a:ext cx="140915" cy="12063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86107" y="3482066"/>
            <a:ext cx="140737" cy="120631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053054" y="153657"/>
            <a:ext cx="140737" cy="120631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173686" y="471962"/>
            <a:ext cx="140737" cy="120809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250905" y="807169"/>
            <a:ext cx="140737" cy="120809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2274213" y="1149137"/>
            <a:ext cx="140970" cy="120650"/>
          </a:xfrm>
          <a:custGeom>
            <a:avLst/>
            <a:gdLst/>
            <a:ahLst/>
            <a:cxnLst/>
            <a:rect l="l" t="t" r="r" b="b"/>
            <a:pathLst>
              <a:path w="140969" h="120650">
                <a:moveTo>
                  <a:pt x="107287" y="120631"/>
                </a:moveTo>
                <a:lnTo>
                  <a:pt x="33627" y="120631"/>
                </a:lnTo>
                <a:lnTo>
                  <a:pt x="0" y="60315"/>
                </a:lnTo>
                <a:lnTo>
                  <a:pt x="33627" y="0"/>
                </a:lnTo>
                <a:lnTo>
                  <a:pt x="107287" y="0"/>
                </a:lnTo>
                <a:lnTo>
                  <a:pt x="140915" y="60315"/>
                </a:lnTo>
                <a:lnTo>
                  <a:pt x="107287" y="12063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616181" y="1155898"/>
            <a:ext cx="127635" cy="107314"/>
          </a:xfrm>
          <a:custGeom>
            <a:avLst/>
            <a:gdLst/>
            <a:ahLst/>
            <a:cxnLst/>
            <a:rect l="l" t="t" r="r" b="b"/>
            <a:pathLst>
              <a:path w="127635" h="107315">
                <a:moveTo>
                  <a:pt x="93943" y="107109"/>
                </a:moveTo>
                <a:lnTo>
                  <a:pt x="33449" y="107109"/>
                </a:lnTo>
                <a:lnTo>
                  <a:pt x="0" y="53554"/>
                </a:lnTo>
                <a:lnTo>
                  <a:pt x="33449" y="0"/>
                </a:lnTo>
                <a:lnTo>
                  <a:pt x="93943" y="0"/>
                </a:lnTo>
                <a:lnTo>
                  <a:pt x="127392" y="53554"/>
                </a:lnTo>
                <a:lnTo>
                  <a:pt x="93943" y="10710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4" name="object 8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596076" y="1490928"/>
            <a:ext cx="127392" cy="107287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532379" y="1822932"/>
            <a:ext cx="127392" cy="107109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428472" y="2141237"/>
            <a:ext cx="127392" cy="107287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284355" y="2446375"/>
            <a:ext cx="127392" cy="10728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103407" y="2731230"/>
            <a:ext cx="127392" cy="107287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888831" y="2992599"/>
            <a:ext cx="127392" cy="107287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644187" y="3220697"/>
            <a:ext cx="127392" cy="107109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372676" y="3418369"/>
            <a:ext cx="127392" cy="107287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077680" y="3582592"/>
            <a:ext cx="127392" cy="107287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62578" y="3706605"/>
            <a:ext cx="127392" cy="107287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37512" y="3790407"/>
            <a:ext cx="127215" cy="107287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02305" y="3830617"/>
            <a:ext cx="127215" cy="107287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428472" y="170382"/>
            <a:ext cx="127392" cy="107287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532379" y="488865"/>
            <a:ext cx="127392" cy="107109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596076" y="820691"/>
            <a:ext cx="127392" cy="107287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2616181" y="1155898"/>
            <a:ext cx="127635" cy="107314"/>
          </a:xfrm>
          <a:custGeom>
            <a:avLst/>
            <a:gdLst/>
            <a:ahLst/>
            <a:cxnLst/>
            <a:rect l="l" t="t" r="r" b="b"/>
            <a:pathLst>
              <a:path w="127635" h="107315">
                <a:moveTo>
                  <a:pt x="93943" y="107109"/>
                </a:moveTo>
                <a:lnTo>
                  <a:pt x="33449" y="107109"/>
                </a:lnTo>
                <a:lnTo>
                  <a:pt x="0" y="53554"/>
                </a:lnTo>
                <a:lnTo>
                  <a:pt x="33449" y="0"/>
                </a:lnTo>
                <a:lnTo>
                  <a:pt x="93943" y="0"/>
                </a:lnTo>
                <a:lnTo>
                  <a:pt x="127392" y="53554"/>
                </a:lnTo>
                <a:lnTo>
                  <a:pt x="93943" y="10710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61352" y="1162482"/>
            <a:ext cx="107314" cy="93980"/>
          </a:xfrm>
          <a:custGeom>
            <a:avLst/>
            <a:gdLst/>
            <a:ahLst/>
            <a:cxnLst/>
            <a:rect l="l" t="t" r="r" b="b"/>
            <a:pathLst>
              <a:path w="107314" h="93980">
                <a:moveTo>
                  <a:pt x="80599" y="93943"/>
                </a:moveTo>
                <a:lnTo>
                  <a:pt x="26866" y="93943"/>
                </a:lnTo>
                <a:lnTo>
                  <a:pt x="0" y="46971"/>
                </a:lnTo>
                <a:lnTo>
                  <a:pt x="26866" y="0"/>
                </a:lnTo>
                <a:lnTo>
                  <a:pt x="80599" y="0"/>
                </a:lnTo>
                <a:lnTo>
                  <a:pt x="107287" y="46971"/>
                </a:lnTo>
                <a:lnTo>
                  <a:pt x="80599" y="9394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object 10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941247" y="1501069"/>
            <a:ext cx="107287" cy="93943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884311" y="1832896"/>
            <a:ext cx="107287" cy="93943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790546" y="2157962"/>
            <a:ext cx="107287" cy="93943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663153" y="2469861"/>
            <a:ext cx="107287" cy="93765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498930" y="2768060"/>
            <a:ext cx="107109" cy="93943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304460" y="3042951"/>
            <a:ext cx="107287" cy="93943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076540" y="3294357"/>
            <a:ext cx="107287" cy="9376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825135" y="3522276"/>
            <a:ext cx="107287" cy="93943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550244" y="3716746"/>
            <a:ext cx="107287" cy="93765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251866" y="3880969"/>
            <a:ext cx="107287" cy="93765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940145" y="4008362"/>
            <a:ext cx="107287" cy="93765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15080" y="4102128"/>
            <a:ext cx="107287" cy="93943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83253" y="4159241"/>
            <a:ext cx="107287" cy="93765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0" y="4179347"/>
            <a:ext cx="52069" cy="93980"/>
          </a:xfrm>
          <a:custGeom>
            <a:avLst/>
            <a:gdLst/>
            <a:ahLst/>
            <a:cxnLst/>
            <a:rect l="l" t="t" r="r" b="b"/>
            <a:pathLst>
              <a:path w="52069" h="93979">
                <a:moveTo>
                  <a:pt x="25087" y="93765"/>
                </a:moveTo>
                <a:lnTo>
                  <a:pt x="0" y="93765"/>
                </a:lnTo>
                <a:lnTo>
                  <a:pt x="0" y="0"/>
                </a:lnTo>
                <a:lnTo>
                  <a:pt x="25087" y="0"/>
                </a:lnTo>
                <a:lnTo>
                  <a:pt x="51953" y="46793"/>
                </a:lnTo>
                <a:lnTo>
                  <a:pt x="25087" y="9376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5" name="object 11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790546" y="167002"/>
            <a:ext cx="107287" cy="93765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884311" y="492067"/>
            <a:ext cx="107287" cy="93943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941247" y="823894"/>
            <a:ext cx="107287" cy="93943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2961352" y="1162482"/>
            <a:ext cx="107314" cy="93980"/>
          </a:xfrm>
          <a:custGeom>
            <a:avLst/>
            <a:gdLst/>
            <a:ahLst/>
            <a:cxnLst/>
            <a:rect l="l" t="t" r="r" b="b"/>
            <a:pathLst>
              <a:path w="107314" h="93980">
                <a:moveTo>
                  <a:pt x="80599" y="93943"/>
                </a:moveTo>
                <a:lnTo>
                  <a:pt x="26866" y="93943"/>
                </a:lnTo>
                <a:lnTo>
                  <a:pt x="0" y="46971"/>
                </a:lnTo>
                <a:lnTo>
                  <a:pt x="26866" y="0"/>
                </a:lnTo>
                <a:lnTo>
                  <a:pt x="80599" y="0"/>
                </a:lnTo>
                <a:lnTo>
                  <a:pt x="107287" y="46971"/>
                </a:lnTo>
                <a:lnTo>
                  <a:pt x="80599" y="9394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306701" y="1169243"/>
            <a:ext cx="87630" cy="80645"/>
          </a:xfrm>
          <a:custGeom>
            <a:avLst/>
            <a:gdLst/>
            <a:ahLst/>
            <a:cxnLst/>
            <a:rect l="l" t="t" r="r" b="b"/>
            <a:pathLst>
              <a:path w="87629" h="80644">
                <a:moveTo>
                  <a:pt x="67076" y="80421"/>
                </a:moveTo>
                <a:lnTo>
                  <a:pt x="20105" y="80421"/>
                </a:lnTo>
                <a:lnTo>
                  <a:pt x="0" y="40210"/>
                </a:lnTo>
                <a:lnTo>
                  <a:pt x="20105" y="0"/>
                </a:lnTo>
                <a:lnTo>
                  <a:pt x="67076" y="0"/>
                </a:lnTo>
                <a:lnTo>
                  <a:pt x="87182" y="40210"/>
                </a:lnTo>
                <a:lnTo>
                  <a:pt x="67076" y="8042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0" name="object 120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289976" y="1507830"/>
            <a:ext cx="87182" cy="80421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3239624" y="1843038"/>
            <a:ext cx="87182" cy="80421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3035190" y="2489966"/>
            <a:ext cx="87182" cy="80421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3152442" y="2171484"/>
            <a:ext cx="87182" cy="80421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2884311" y="2794926"/>
            <a:ext cx="87182" cy="80421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498930" y="3351292"/>
            <a:ext cx="87004" cy="80421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706744" y="3083162"/>
            <a:ext cx="87004" cy="80421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264249" y="3599317"/>
            <a:ext cx="87182" cy="80599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006083" y="3820654"/>
            <a:ext cx="87182" cy="80421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727989" y="4014946"/>
            <a:ext cx="87004" cy="80599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429612" y="4179347"/>
            <a:ext cx="87182" cy="80421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117890" y="4313323"/>
            <a:ext cx="87182" cy="80421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96027" y="4413849"/>
            <a:ext cx="87182" cy="80421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60820" y="4480926"/>
            <a:ext cx="87182" cy="80421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25613" y="4517756"/>
            <a:ext cx="87182" cy="80421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3152442" y="167002"/>
            <a:ext cx="87182" cy="80421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3239624" y="495448"/>
            <a:ext cx="87182" cy="80421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289976" y="830655"/>
            <a:ext cx="87182" cy="80421"/>
          </a:xfrm>
          <a:prstGeom prst="rect">
            <a:avLst/>
          </a:prstGeom>
        </p:spPr>
      </p:pic>
      <p:sp>
        <p:nvSpPr>
          <p:cNvPr id="138" name="object 138"/>
          <p:cNvSpPr/>
          <p:nvPr/>
        </p:nvSpPr>
        <p:spPr>
          <a:xfrm>
            <a:off x="3306701" y="1169243"/>
            <a:ext cx="87630" cy="80645"/>
          </a:xfrm>
          <a:custGeom>
            <a:avLst/>
            <a:gdLst/>
            <a:ahLst/>
            <a:cxnLst/>
            <a:rect l="l" t="t" r="r" b="b"/>
            <a:pathLst>
              <a:path w="87629" h="80644">
                <a:moveTo>
                  <a:pt x="67076" y="80421"/>
                </a:moveTo>
                <a:lnTo>
                  <a:pt x="20105" y="80421"/>
                </a:lnTo>
                <a:lnTo>
                  <a:pt x="0" y="40210"/>
                </a:lnTo>
                <a:lnTo>
                  <a:pt x="20105" y="0"/>
                </a:lnTo>
                <a:lnTo>
                  <a:pt x="67076" y="0"/>
                </a:lnTo>
                <a:lnTo>
                  <a:pt x="87182" y="40210"/>
                </a:lnTo>
                <a:lnTo>
                  <a:pt x="67076" y="8042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648491" y="1179206"/>
            <a:ext cx="74295" cy="60960"/>
          </a:xfrm>
          <a:custGeom>
            <a:avLst/>
            <a:gdLst/>
            <a:ahLst/>
            <a:cxnLst/>
            <a:rect l="l" t="t" r="r" b="b"/>
            <a:pathLst>
              <a:path w="74295" h="60959">
                <a:moveTo>
                  <a:pt x="53732" y="60493"/>
                </a:moveTo>
                <a:lnTo>
                  <a:pt x="20283" y="60493"/>
                </a:lnTo>
                <a:lnTo>
                  <a:pt x="0" y="30246"/>
                </a:lnTo>
                <a:lnTo>
                  <a:pt x="20283" y="0"/>
                </a:lnTo>
                <a:lnTo>
                  <a:pt x="53732" y="0"/>
                </a:lnTo>
                <a:lnTo>
                  <a:pt x="73838" y="30246"/>
                </a:lnTo>
                <a:lnTo>
                  <a:pt x="53732" y="604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631767" y="1514414"/>
            <a:ext cx="74295" cy="60325"/>
          </a:xfrm>
          <a:custGeom>
            <a:avLst/>
            <a:gdLst/>
            <a:ahLst/>
            <a:cxnLst/>
            <a:rect l="l" t="t" r="r" b="b"/>
            <a:pathLst>
              <a:path w="74295" h="60325">
                <a:moveTo>
                  <a:pt x="53732" y="60315"/>
                </a:moveTo>
                <a:lnTo>
                  <a:pt x="20105" y="60315"/>
                </a:lnTo>
                <a:lnTo>
                  <a:pt x="0" y="30246"/>
                </a:lnTo>
                <a:lnTo>
                  <a:pt x="20105" y="0"/>
                </a:lnTo>
                <a:lnTo>
                  <a:pt x="53732" y="0"/>
                </a:lnTo>
                <a:lnTo>
                  <a:pt x="73837" y="30246"/>
                </a:lnTo>
                <a:lnTo>
                  <a:pt x="53732" y="603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588175" y="1846240"/>
            <a:ext cx="74295" cy="60960"/>
          </a:xfrm>
          <a:custGeom>
            <a:avLst/>
            <a:gdLst/>
            <a:ahLst/>
            <a:cxnLst/>
            <a:rect l="l" t="t" r="r" b="b"/>
            <a:pathLst>
              <a:path w="74295" h="60960">
                <a:moveTo>
                  <a:pt x="53732" y="60493"/>
                </a:moveTo>
                <a:lnTo>
                  <a:pt x="20105" y="60493"/>
                </a:lnTo>
                <a:lnTo>
                  <a:pt x="0" y="30246"/>
                </a:lnTo>
                <a:lnTo>
                  <a:pt x="20105" y="0"/>
                </a:lnTo>
                <a:lnTo>
                  <a:pt x="53732" y="0"/>
                </a:lnTo>
                <a:lnTo>
                  <a:pt x="73838" y="30246"/>
                </a:lnTo>
                <a:lnTo>
                  <a:pt x="53732" y="604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511135" y="2174864"/>
            <a:ext cx="74295" cy="60325"/>
          </a:xfrm>
          <a:custGeom>
            <a:avLst/>
            <a:gdLst/>
            <a:ahLst/>
            <a:cxnLst/>
            <a:rect l="l" t="t" r="r" b="b"/>
            <a:pathLst>
              <a:path w="74295" h="60325">
                <a:moveTo>
                  <a:pt x="53732" y="60315"/>
                </a:moveTo>
                <a:lnTo>
                  <a:pt x="20105" y="60315"/>
                </a:lnTo>
                <a:lnTo>
                  <a:pt x="0" y="30069"/>
                </a:lnTo>
                <a:lnTo>
                  <a:pt x="20105" y="0"/>
                </a:lnTo>
                <a:lnTo>
                  <a:pt x="53732" y="0"/>
                </a:lnTo>
                <a:lnTo>
                  <a:pt x="73837" y="30069"/>
                </a:lnTo>
                <a:lnTo>
                  <a:pt x="53732" y="603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407228" y="2493169"/>
            <a:ext cx="74295" cy="60960"/>
          </a:xfrm>
          <a:custGeom>
            <a:avLst/>
            <a:gdLst/>
            <a:ahLst/>
            <a:cxnLst/>
            <a:rect l="l" t="t" r="r" b="b"/>
            <a:pathLst>
              <a:path w="74295" h="60960">
                <a:moveTo>
                  <a:pt x="53732" y="60493"/>
                </a:moveTo>
                <a:lnTo>
                  <a:pt x="20105" y="60493"/>
                </a:lnTo>
                <a:lnTo>
                  <a:pt x="0" y="30246"/>
                </a:lnTo>
                <a:lnTo>
                  <a:pt x="20105" y="0"/>
                </a:lnTo>
                <a:lnTo>
                  <a:pt x="53732" y="0"/>
                </a:lnTo>
                <a:lnTo>
                  <a:pt x="73837" y="30246"/>
                </a:lnTo>
                <a:lnTo>
                  <a:pt x="53732" y="604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273251" y="2801687"/>
            <a:ext cx="73660" cy="60325"/>
          </a:xfrm>
          <a:custGeom>
            <a:avLst/>
            <a:gdLst/>
            <a:ahLst/>
            <a:cxnLst/>
            <a:rect l="l" t="t" r="r" b="b"/>
            <a:pathLst>
              <a:path w="73660" h="60325">
                <a:moveTo>
                  <a:pt x="53554" y="60315"/>
                </a:moveTo>
                <a:lnTo>
                  <a:pt x="20105" y="60315"/>
                </a:lnTo>
                <a:lnTo>
                  <a:pt x="0" y="30069"/>
                </a:lnTo>
                <a:lnTo>
                  <a:pt x="20105" y="0"/>
                </a:lnTo>
                <a:lnTo>
                  <a:pt x="53554" y="0"/>
                </a:lnTo>
                <a:lnTo>
                  <a:pt x="73660" y="30069"/>
                </a:lnTo>
                <a:lnTo>
                  <a:pt x="53554" y="603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112231" y="3096506"/>
            <a:ext cx="74295" cy="60960"/>
          </a:xfrm>
          <a:custGeom>
            <a:avLst/>
            <a:gdLst/>
            <a:ahLst/>
            <a:cxnLst/>
            <a:rect l="l" t="t" r="r" b="b"/>
            <a:pathLst>
              <a:path w="74294" h="60960">
                <a:moveTo>
                  <a:pt x="53732" y="60493"/>
                </a:moveTo>
                <a:lnTo>
                  <a:pt x="20105" y="60493"/>
                </a:lnTo>
                <a:lnTo>
                  <a:pt x="0" y="30246"/>
                </a:lnTo>
                <a:lnTo>
                  <a:pt x="20105" y="0"/>
                </a:lnTo>
                <a:lnTo>
                  <a:pt x="53732" y="0"/>
                </a:lnTo>
                <a:lnTo>
                  <a:pt x="73837" y="30246"/>
                </a:lnTo>
                <a:lnTo>
                  <a:pt x="53732" y="604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924522" y="3374778"/>
            <a:ext cx="74295" cy="60325"/>
          </a:xfrm>
          <a:custGeom>
            <a:avLst/>
            <a:gdLst/>
            <a:ahLst/>
            <a:cxnLst/>
            <a:rect l="l" t="t" r="r" b="b"/>
            <a:pathLst>
              <a:path w="74294" h="60325">
                <a:moveTo>
                  <a:pt x="53732" y="60315"/>
                </a:moveTo>
                <a:lnTo>
                  <a:pt x="20105" y="60315"/>
                </a:lnTo>
                <a:lnTo>
                  <a:pt x="0" y="30246"/>
                </a:lnTo>
                <a:lnTo>
                  <a:pt x="20105" y="0"/>
                </a:lnTo>
                <a:lnTo>
                  <a:pt x="53732" y="0"/>
                </a:lnTo>
                <a:lnTo>
                  <a:pt x="73838" y="30246"/>
                </a:lnTo>
                <a:lnTo>
                  <a:pt x="53732" y="603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713327" y="3632944"/>
            <a:ext cx="74295" cy="60325"/>
          </a:xfrm>
          <a:custGeom>
            <a:avLst/>
            <a:gdLst/>
            <a:ahLst/>
            <a:cxnLst/>
            <a:rect l="l" t="t" r="r" b="b"/>
            <a:pathLst>
              <a:path w="74294" h="60325">
                <a:moveTo>
                  <a:pt x="53732" y="60315"/>
                </a:moveTo>
                <a:lnTo>
                  <a:pt x="20105" y="60315"/>
                </a:lnTo>
                <a:lnTo>
                  <a:pt x="0" y="30069"/>
                </a:lnTo>
                <a:lnTo>
                  <a:pt x="20105" y="0"/>
                </a:lnTo>
                <a:lnTo>
                  <a:pt x="53732" y="0"/>
                </a:lnTo>
                <a:lnTo>
                  <a:pt x="73838" y="30069"/>
                </a:lnTo>
                <a:lnTo>
                  <a:pt x="53732" y="603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478825" y="3874208"/>
            <a:ext cx="73660" cy="60325"/>
          </a:xfrm>
          <a:custGeom>
            <a:avLst/>
            <a:gdLst/>
            <a:ahLst/>
            <a:cxnLst/>
            <a:rect l="l" t="t" r="r" b="b"/>
            <a:pathLst>
              <a:path w="73660" h="60325">
                <a:moveTo>
                  <a:pt x="53554" y="60315"/>
                </a:moveTo>
                <a:lnTo>
                  <a:pt x="20105" y="60315"/>
                </a:lnTo>
                <a:lnTo>
                  <a:pt x="0" y="30246"/>
                </a:lnTo>
                <a:lnTo>
                  <a:pt x="20105" y="0"/>
                </a:lnTo>
                <a:lnTo>
                  <a:pt x="53554" y="0"/>
                </a:lnTo>
                <a:lnTo>
                  <a:pt x="73660" y="30246"/>
                </a:lnTo>
                <a:lnTo>
                  <a:pt x="53554" y="603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224039" y="4092164"/>
            <a:ext cx="73660" cy="60325"/>
          </a:xfrm>
          <a:custGeom>
            <a:avLst/>
            <a:gdLst/>
            <a:ahLst/>
            <a:cxnLst/>
            <a:rect l="l" t="t" r="r" b="b"/>
            <a:pathLst>
              <a:path w="73660" h="60325">
                <a:moveTo>
                  <a:pt x="53554" y="60315"/>
                </a:moveTo>
                <a:lnTo>
                  <a:pt x="20105" y="60315"/>
                </a:lnTo>
                <a:lnTo>
                  <a:pt x="0" y="30069"/>
                </a:lnTo>
                <a:lnTo>
                  <a:pt x="20105" y="0"/>
                </a:lnTo>
                <a:lnTo>
                  <a:pt x="53554" y="0"/>
                </a:lnTo>
                <a:lnTo>
                  <a:pt x="73660" y="30069"/>
                </a:lnTo>
                <a:lnTo>
                  <a:pt x="53554" y="603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949147" y="4286456"/>
            <a:ext cx="73660" cy="60960"/>
          </a:xfrm>
          <a:custGeom>
            <a:avLst/>
            <a:gdLst/>
            <a:ahLst/>
            <a:cxnLst/>
            <a:rect l="l" t="t" r="r" b="b"/>
            <a:pathLst>
              <a:path w="73660" h="60960">
                <a:moveTo>
                  <a:pt x="53554" y="60493"/>
                </a:moveTo>
                <a:lnTo>
                  <a:pt x="20105" y="60493"/>
                </a:lnTo>
                <a:lnTo>
                  <a:pt x="0" y="30246"/>
                </a:lnTo>
                <a:lnTo>
                  <a:pt x="20105" y="0"/>
                </a:lnTo>
                <a:lnTo>
                  <a:pt x="53554" y="0"/>
                </a:lnTo>
                <a:lnTo>
                  <a:pt x="73660" y="30246"/>
                </a:lnTo>
                <a:lnTo>
                  <a:pt x="53554" y="604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657531" y="4454060"/>
            <a:ext cx="73660" cy="60325"/>
          </a:xfrm>
          <a:custGeom>
            <a:avLst/>
            <a:gdLst/>
            <a:ahLst/>
            <a:cxnLst/>
            <a:rect l="l" t="t" r="r" b="b"/>
            <a:pathLst>
              <a:path w="73660" h="60325">
                <a:moveTo>
                  <a:pt x="53554" y="60315"/>
                </a:moveTo>
                <a:lnTo>
                  <a:pt x="20105" y="60315"/>
                </a:lnTo>
                <a:lnTo>
                  <a:pt x="0" y="30246"/>
                </a:lnTo>
                <a:lnTo>
                  <a:pt x="20105" y="0"/>
                </a:lnTo>
                <a:lnTo>
                  <a:pt x="53554" y="0"/>
                </a:lnTo>
                <a:lnTo>
                  <a:pt x="73660" y="30246"/>
                </a:lnTo>
                <a:lnTo>
                  <a:pt x="53554" y="603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352571" y="4594975"/>
            <a:ext cx="73660" cy="60325"/>
          </a:xfrm>
          <a:custGeom>
            <a:avLst/>
            <a:gdLst/>
            <a:ahLst/>
            <a:cxnLst/>
            <a:rect l="l" t="t" r="r" b="b"/>
            <a:pathLst>
              <a:path w="73659" h="60325">
                <a:moveTo>
                  <a:pt x="53554" y="60315"/>
                </a:moveTo>
                <a:lnTo>
                  <a:pt x="20105" y="60315"/>
                </a:lnTo>
                <a:lnTo>
                  <a:pt x="0" y="30068"/>
                </a:lnTo>
                <a:lnTo>
                  <a:pt x="20105" y="0"/>
                </a:lnTo>
                <a:lnTo>
                  <a:pt x="53554" y="0"/>
                </a:lnTo>
                <a:lnTo>
                  <a:pt x="73660" y="30068"/>
                </a:lnTo>
                <a:lnTo>
                  <a:pt x="53554" y="603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37469" y="4705465"/>
            <a:ext cx="73660" cy="60325"/>
          </a:xfrm>
          <a:custGeom>
            <a:avLst/>
            <a:gdLst/>
            <a:ahLst/>
            <a:cxnLst/>
            <a:rect l="l" t="t" r="r" b="b"/>
            <a:pathLst>
              <a:path w="73659" h="60325">
                <a:moveTo>
                  <a:pt x="53554" y="60316"/>
                </a:moveTo>
                <a:lnTo>
                  <a:pt x="20105" y="60316"/>
                </a:lnTo>
                <a:lnTo>
                  <a:pt x="0" y="30246"/>
                </a:lnTo>
                <a:lnTo>
                  <a:pt x="20105" y="0"/>
                </a:lnTo>
                <a:lnTo>
                  <a:pt x="53554" y="0"/>
                </a:lnTo>
                <a:lnTo>
                  <a:pt x="73660" y="30246"/>
                </a:lnTo>
                <a:lnTo>
                  <a:pt x="53554" y="60316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2226" y="4789267"/>
            <a:ext cx="74295" cy="60325"/>
          </a:xfrm>
          <a:custGeom>
            <a:avLst/>
            <a:gdLst/>
            <a:ahLst/>
            <a:cxnLst/>
            <a:rect l="l" t="t" r="r" b="b"/>
            <a:pathLst>
              <a:path w="74295" h="60325">
                <a:moveTo>
                  <a:pt x="53732" y="60316"/>
                </a:moveTo>
                <a:lnTo>
                  <a:pt x="20105" y="60316"/>
                </a:lnTo>
                <a:lnTo>
                  <a:pt x="0" y="30246"/>
                </a:lnTo>
                <a:lnTo>
                  <a:pt x="20105" y="0"/>
                </a:lnTo>
                <a:lnTo>
                  <a:pt x="53732" y="0"/>
                </a:lnTo>
                <a:lnTo>
                  <a:pt x="73838" y="30246"/>
                </a:lnTo>
                <a:lnTo>
                  <a:pt x="53732" y="60316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80399" y="4843000"/>
            <a:ext cx="74295" cy="60325"/>
          </a:xfrm>
          <a:custGeom>
            <a:avLst/>
            <a:gdLst/>
            <a:ahLst/>
            <a:cxnLst/>
            <a:rect l="l" t="t" r="r" b="b"/>
            <a:pathLst>
              <a:path w="74295" h="60325">
                <a:moveTo>
                  <a:pt x="53732" y="60316"/>
                </a:moveTo>
                <a:lnTo>
                  <a:pt x="20105" y="60316"/>
                </a:lnTo>
                <a:lnTo>
                  <a:pt x="0" y="30068"/>
                </a:lnTo>
                <a:lnTo>
                  <a:pt x="20105" y="0"/>
                </a:lnTo>
                <a:lnTo>
                  <a:pt x="53732" y="0"/>
                </a:lnTo>
                <a:lnTo>
                  <a:pt x="73838" y="30068"/>
                </a:lnTo>
                <a:lnTo>
                  <a:pt x="53732" y="60316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5192" y="4866485"/>
            <a:ext cx="74295" cy="60325"/>
          </a:xfrm>
          <a:custGeom>
            <a:avLst/>
            <a:gdLst/>
            <a:ahLst/>
            <a:cxnLst/>
            <a:rect l="l" t="t" r="r" b="b"/>
            <a:pathLst>
              <a:path w="74295" h="60325">
                <a:moveTo>
                  <a:pt x="53732" y="60316"/>
                </a:moveTo>
                <a:lnTo>
                  <a:pt x="20105" y="60316"/>
                </a:lnTo>
                <a:lnTo>
                  <a:pt x="0" y="30069"/>
                </a:lnTo>
                <a:lnTo>
                  <a:pt x="20105" y="0"/>
                </a:lnTo>
                <a:lnTo>
                  <a:pt x="53732" y="0"/>
                </a:lnTo>
                <a:lnTo>
                  <a:pt x="73838" y="30069"/>
                </a:lnTo>
                <a:lnTo>
                  <a:pt x="53732" y="60316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511135" y="183726"/>
            <a:ext cx="74295" cy="60325"/>
          </a:xfrm>
          <a:custGeom>
            <a:avLst/>
            <a:gdLst/>
            <a:ahLst/>
            <a:cxnLst/>
            <a:rect l="l" t="t" r="r" b="b"/>
            <a:pathLst>
              <a:path w="74295" h="60325">
                <a:moveTo>
                  <a:pt x="53732" y="60315"/>
                </a:moveTo>
                <a:lnTo>
                  <a:pt x="20105" y="60315"/>
                </a:lnTo>
                <a:lnTo>
                  <a:pt x="0" y="30246"/>
                </a:lnTo>
                <a:lnTo>
                  <a:pt x="20105" y="0"/>
                </a:lnTo>
                <a:lnTo>
                  <a:pt x="53732" y="0"/>
                </a:lnTo>
                <a:lnTo>
                  <a:pt x="73837" y="30246"/>
                </a:lnTo>
                <a:lnTo>
                  <a:pt x="53732" y="603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588175" y="512172"/>
            <a:ext cx="74295" cy="60960"/>
          </a:xfrm>
          <a:custGeom>
            <a:avLst/>
            <a:gdLst/>
            <a:ahLst/>
            <a:cxnLst/>
            <a:rect l="l" t="t" r="r" b="b"/>
            <a:pathLst>
              <a:path w="74295" h="60959">
                <a:moveTo>
                  <a:pt x="53732" y="60493"/>
                </a:moveTo>
                <a:lnTo>
                  <a:pt x="20105" y="60493"/>
                </a:lnTo>
                <a:lnTo>
                  <a:pt x="0" y="30246"/>
                </a:lnTo>
                <a:lnTo>
                  <a:pt x="20105" y="0"/>
                </a:lnTo>
                <a:lnTo>
                  <a:pt x="53732" y="0"/>
                </a:lnTo>
                <a:lnTo>
                  <a:pt x="73838" y="30246"/>
                </a:lnTo>
                <a:lnTo>
                  <a:pt x="53732" y="604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631767" y="844177"/>
            <a:ext cx="74295" cy="60325"/>
          </a:xfrm>
          <a:custGeom>
            <a:avLst/>
            <a:gdLst/>
            <a:ahLst/>
            <a:cxnLst/>
            <a:rect l="l" t="t" r="r" b="b"/>
            <a:pathLst>
              <a:path w="74295" h="60325">
                <a:moveTo>
                  <a:pt x="53732" y="60315"/>
                </a:moveTo>
                <a:lnTo>
                  <a:pt x="20105" y="60315"/>
                </a:lnTo>
                <a:lnTo>
                  <a:pt x="0" y="30069"/>
                </a:lnTo>
                <a:lnTo>
                  <a:pt x="20105" y="0"/>
                </a:lnTo>
                <a:lnTo>
                  <a:pt x="53732" y="0"/>
                </a:lnTo>
                <a:lnTo>
                  <a:pt x="73837" y="30069"/>
                </a:lnTo>
                <a:lnTo>
                  <a:pt x="53732" y="60315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648491" y="1179206"/>
            <a:ext cx="74295" cy="60960"/>
          </a:xfrm>
          <a:custGeom>
            <a:avLst/>
            <a:gdLst/>
            <a:ahLst/>
            <a:cxnLst/>
            <a:rect l="l" t="t" r="r" b="b"/>
            <a:pathLst>
              <a:path w="74295" h="60959">
                <a:moveTo>
                  <a:pt x="53732" y="60493"/>
                </a:moveTo>
                <a:lnTo>
                  <a:pt x="20283" y="60493"/>
                </a:lnTo>
                <a:lnTo>
                  <a:pt x="0" y="30246"/>
                </a:lnTo>
                <a:lnTo>
                  <a:pt x="20283" y="0"/>
                </a:lnTo>
                <a:lnTo>
                  <a:pt x="53732" y="0"/>
                </a:lnTo>
                <a:lnTo>
                  <a:pt x="73838" y="30246"/>
                </a:lnTo>
                <a:lnTo>
                  <a:pt x="53732" y="604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993840" y="1185967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90">
                <a:moveTo>
                  <a:pt x="40210" y="46971"/>
                </a:moveTo>
                <a:lnTo>
                  <a:pt x="13344" y="46971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555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980496" y="1521175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90">
                <a:moveTo>
                  <a:pt x="40210" y="46971"/>
                </a:moveTo>
                <a:lnTo>
                  <a:pt x="13343" y="46971"/>
                </a:lnTo>
                <a:lnTo>
                  <a:pt x="0" y="23485"/>
                </a:lnTo>
                <a:lnTo>
                  <a:pt x="13343" y="0"/>
                </a:lnTo>
                <a:lnTo>
                  <a:pt x="40210" y="0"/>
                </a:lnTo>
                <a:lnTo>
                  <a:pt x="53554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936905" y="1856382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971"/>
                </a:moveTo>
                <a:lnTo>
                  <a:pt x="13344" y="46971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555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866447" y="2184828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971"/>
                </a:moveTo>
                <a:lnTo>
                  <a:pt x="13344" y="46971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554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769301" y="2510071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793"/>
                </a:moveTo>
                <a:lnTo>
                  <a:pt x="13344" y="46793"/>
                </a:lnTo>
                <a:lnTo>
                  <a:pt x="0" y="23307"/>
                </a:lnTo>
                <a:lnTo>
                  <a:pt x="13344" y="0"/>
                </a:lnTo>
                <a:lnTo>
                  <a:pt x="40210" y="0"/>
                </a:lnTo>
                <a:lnTo>
                  <a:pt x="53554" y="23307"/>
                </a:lnTo>
                <a:lnTo>
                  <a:pt x="40210" y="467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645289" y="2821793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793"/>
                </a:moveTo>
                <a:lnTo>
                  <a:pt x="13344" y="46793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554" y="23485"/>
                </a:lnTo>
                <a:lnTo>
                  <a:pt x="40210" y="467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497790" y="3123372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971"/>
                </a:moveTo>
                <a:lnTo>
                  <a:pt x="13344" y="46971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554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323426" y="3411608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971"/>
                </a:moveTo>
                <a:lnTo>
                  <a:pt x="13344" y="46971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732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122372" y="3683119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971"/>
                </a:moveTo>
                <a:lnTo>
                  <a:pt x="13344" y="46971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554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904417" y="3937905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971"/>
                </a:moveTo>
                <a:lnTo>
                  <a:pt x="13522" y="46971"/>
                </a:lnTo>
                <a:lnTo>
                  <a:pt x="0" y="23485"/>
                </a:lnTo>
                <a:lnTo>
                  <a:pt x="13522" y="0"/>
                </a:lnTo>
                <a:lnTo>
                  <a:pt x="40210" y="0"/>
                </a:lnTo>
                <a:lnTo>
                  <a:pt x="53732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663153" y="4175966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793"/>
                </a:moveTo>
                <a:lnTo>
                  <a:pt x="13344" y="46793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554" y="23485"/>
                </a:lnTo>
                <a:lnTo>
                  <a:pt x="40210" y="467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404986" y="4390363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971"/>
                </a:moveTo>
                <a:lnTo>
                  <a:pt x="13522" y="46971"/>
                </a:lnTo>
                <a:lnTo>
                  <a:pt x="0" y="23485"/>
                </a:lnTo>
                <a:lnTo>
                  <a:pt x="13522" y="0"/>
                </a:lnTo>
                <a:lnTo>
                  <a:pt x="40210" y="0"/>
                </a:lnTo>
                <a:lnTo>
                  <a:pt x="53732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126715" y="4581453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388" y="46971"/>
                </a:moveTo>
                <a:lnTo>
                  <a:pt x="13522" y="46971"/>
                </a:lnTo>
                <a:lnTo>
                  <a:pt x="0" y="23486"/>
                </a:lnTo>
                <a:lnTo>
                  <a:pt x="13522" y="0"/>
                </a:lnTo>
                <a:lnTo>
                  <a:pt x="40388" y="0"/>
                </a:lnTo>
                <a:lnTo>
                  <a:pt x="53732" y="23486"/>
                </a:lnTo>
                <a:lnTo>
                  <a:pt x="40388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835099" y="4749057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388" y="46971"/>
                </a:moveTo>
                <a:lnTo>
                  <a:pt x="13522" y="46971"/>
                </a:lnTo>
                <a:lnTo>
                  <a:pt x="0" y="23485"/>
                </a:lnTo>
                <a:lnTo>
                  <a:pt x="13522" y="0"/>
                </a:lnTo>
                <a:lnTo>
                  <a:pt x="40388" y="0"/>
                </a:lnTo>
                <a:lnTo>
                  <a:pt x="53732" y="23485"/>
                </a:lnTo>
                <a:lnTo>
                  <a:pt x="40388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530138" y="4893174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971"/>
                </a:moveTo>
                <a:lnTo>
                  <a:pt x="13344" y="46971"/>
                </a:lnTo>
                <a:lnTo>
                  <a:pt x="0" y="23486"/>
                </a:lnTo>
                <a:lnTo>
                  <a:pt x="13344" y="0"/>
                </a:lnTo>
                <a:lnTo>
                  <a:pt x="40210" y="0"/>
                </a:lnTo>
                <a:lnTo>
                  <a:pt x="53732" y="23486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215036" y="5010604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793"/>
                </a:moveTo>
                <a:lnTo>
                  <a:pt x="13522" y="46793"/>
                </a:lnTo>
                <a:lnTo>
                  <a:pt x="0" y="23485"/>
                </a:lnTo>
                <a:lnTo>
                  <a:pt x="13522" y="0"/>
                </a:lnTo>
                <a:lnTo>
                  <a:pt x="40210" y="0"/>
                </a:lnTo>
                <a:lnTo>
                  <a:pt x="53732" y="23485"/>
                </a:lnTo>
                <a:lnTo>
                  <a:pt x="40210" y="467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89971" y="5100988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971"/>
                </a:moveTo>
                <a:lnTo>
                  <a:pt x="13344" y="46971"/>
                </a:lnTo>
                <a:lnTo>
                  <a:pt x="0" y="23486"/>
                </a:lnTo>
                <a:lnTo>
                  <a:pt x="13344" y="0"/>
                </a:lnTo>
                <a:lnTo>
                  <a:pt x="40210" y="0"/>
                </a:lnTo>
                <a:lnTo>
                  <a:pt x="53554" y="23486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58144" y="5164685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971"/>
                </a:moveTo>
                <a:lnTo>
                  <a:pt x="13344" y="46971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554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22937" y="5201693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793"/>
                </a:moveTo>
                <a:lnTo>
                  <a:pt x="13344" y="46793"/>
                </a:lnTo>
                <a:lnTo>
                  <a:pt x="0" y="23307"/>
                </a:lnTo>
                <a:lnTo>
                  <a:pt x="13344" y="0"/>
                </a:lnTo>
                <a:lnTo>
                  <a:pt x="40210" y="0"/>
                </a:lnTo>
                <a:lnTo>
                  <a:pt x="53554" y="23307"/>
                </a:lnTo>
                <a:lnTo>
                  <a:pt x="40210" y="4679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866447" y="187107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89">
                <a:moveTo>
                  <a:pt x="40210" y="46971"/>
                </a:moveTo>
                <a:lnTo>
                  <a:pt x="13344" y="46971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554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936905" y="515553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90">
                <a:moveTo>
                  <a:pt x="40210" y="46971"/>
                </a:moveTo>
                <a:lnTo>
                  <a:pt x="13344" y="46971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555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980496" y="850760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90">
                <a:moveTo>
                  <a:pt x="40210" y="46971"/>
                </a:moveTo>
                <a:lnTo>
                  <a:pt x="13343" y="46971"/>
                </a:lnTo>
                <a:lnTo>
                  <a:pt x="0" y="23485"/>
                </a:lnTo>
                <a:lnTo>
                  <a:pt x="13343" y="0"/>
                </a:lnTo>
                <a:lnTo>
                  <a:pt x="40210" y="0"/>
                </a:lnTo>
                <a:lnTo>
                  <a:pt x="53554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993840" y="1185967"/>
            <a:ext cx="53975" cy="46990"/>
          </a:xfrm>
          <a:custGeom>
            <a:avLst/>
            <a:gdLst/>
            <a:ahLst/>
            <a:cxnLst/>
            <a:rect l="l" t="t" r="r" b="b"/>
            <a:pathLst>
              <a:path w="53975" h="46990">
                <a:moveTo>
                  <a:pt x="40210" y="46971"/>
                </a:moveTo>
                <a:lnTo>
                  <a:pt x="13344" y="46971"/>
                </a:lnTo>
                <a:lnTo>
                  <a:pt x="0" y="23485"/>
                </a:lnTo>
                <a:lnTo>
                  <a:pt x="13344" y="0"/>
                </a:lnTo>
                <a:lnTo>
                  <a:pt x="40210" y="0"/>
                </a:lnTo>
                <a:lnTo>
                  <a:pt x="53555" y="23485"/>
                </a:lnTo>
                <a:lnTo>
                  <a:pt x="40210" y="46971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339011" y="119272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627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325667" y="15313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449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285456" y="186634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866" y="33627"/>
                </a:moveTo>
                <a:lnTo>
                  <a:pt x="6761" y="33627"/>
                </a:lnTo>
                <a:lnTo>
                  <a:pt x="0" y="16902"/>
                </a:lnTo>
                <a:lnTo>
                  <a:pt x="6761" y="0"/>
                </a:lnTo>
                <a:lnTo>
                  <a:pt x="26866" y="0"/>
                </a:lnTo>
                <a:lnTo>
                  <a:pt x="33449" y="16902"/>
                </a:lnTo>
                <a:lnTo>
                  <a:pt x="26866" y="33627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221760" y="219835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449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131197" y="25234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627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13946" y="284189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449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876589" y="314685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688" y="33449"/>
                </a:moveTo>
                <a:lnTo>
                  <a:pt x="6583" y="33449"/>
                </a:lnTo>
                <a:lnTo>
                  <a:pt x="0" y="16724"/>
                </a:lnTo>
                <a:lnTo>
                  <a:pt x="6583" y="0"/>
                </a:lnTo>
                <a:lnTo>
                  <a:pt x="26688" y="0"/>
                </a:lnTo>
                <a:lnTo>
                  <a:pt x="33449" y="16724"/>
                </a:lnTo>
                <a:lnTo>
                  <a:pt x="26688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712188" y="344523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627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527860" y="372671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866" y="33627"/>
                </a:moveTo>
                <a:lnTo>
                  <a:pt x="6760" y="33627"/>
                </a:lnTo>
                <a:lnTo>
                  <a:pt x="0" y="16724"/>
                </a:lnTo>
                <a:lnTo>
                  <a:pt x="6760" y="0"/>
                </a:lnTo>
                <a:lnTo>
                  <a:pt x="26866" y="0"/>
                </a:lnTo>
                <a:lnTo>
                  <a:pt x="33627" y="16724"/>
                </a:lnTo>
                <a:lnTo>
                  <a:pt x="26866" y="33627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320045" y="399484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866" y="33627"/>
                </a:moveTo>
                <a:lnTo>
                  <a:pt x="6760" y="33627"/>
                </a:lnTo>
                <a:lnTo>
                  <a:pt x="0" y="16902"/>
                </a:lnTo>
                <a:lnTo>
                  <a:pt x="6760" y="0"/>
                </a:lnTo>
                <a:lnTo>
                  <a:pt x="26866" y="0"/>
                </a:lnTo>
                <a:lnTo>
                  <a:pt x="33627" y="16902"/>
                </a:lnTo>
                <a:lnTo>
                  <a:pt x="26866" y="33627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092126" y="424286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6866" y="33627"/>
                </a:moveTo>
                <a:lnTo>
                  <a:pt x="6761" y="33627"/>
                </a:lnTo>
                <a:lnTo>
                  <a:pt x="0" y="16902"/>
                </a:lnTo>
                <a:lnTo>
                  <a:pt x="6761" y="0"/>
                </a:lnTo>
                <a:lnTo>
                  <a:pt x="26866" y="0"/>
                </a:lnTo>
                <a:lnTo>
                  <a:pt x="33627" y="16902"/>
                </a:lnTo>
                <a:lnTo>
                  <a:pt x="26866" y="33627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847481" y="447416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6866" y="33627"/>
                </a:moveTo>
                <a:lnTo>
                  <a:pt x="6761" y="33627"/>
                </a:lnTo>
                <a:lnTo>
                  <a:pt x="0" y="16902"/>
                </a:lnTo>
                <a:lnTo>
                  <a:pt x="6761" y="0"/>
                </a:lnTo>
                <a:lnTo>
                  <a:pt x="26866" y="0"/>
                </a:lnTo>
                <a:lnTo>
                  <a:pt x="33449" y="16902"/>
                </a:lnTo>
                <a:lnTo>
                  <a:pt x="26866" y="33627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582732" y="468874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6688" y="33627"/>
                </a:moveTo>
                <a:lnTo>
                  <a:pt x="6583" y="33627"/>
                </a:lnTo>
                <a:lnTo>
                  <a:pt x="0" y="16724"/>
                </a:lnTo>
                <a:lnTo>
                  <a:pt x="6583" y="0"/>
                </a:lnTo>
                <a:lnTo>
                  <a:pt x="26688" y="0"/>
                </a:lnTo>
                <a:lnTo>
                  <a:pt x="33449" y="16724"/>
                </a:lnTo>
                <a:lnTo>
                  <a:pt x="26688" y="33627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304460" y="487983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449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012844" y="504743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449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707884" y="519493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6688" y="33449"/>
                </a:moveTo>
                <a:lnTo>
                  <a:pt x="6583" y="33449"/>
                </a:lnTo>
                <a:lnTo>
                  <a:pt x="0" y="16724"/>
                </a:lnTo>
                <a:lnTo>
                  <a:pt x="6583" y="0"/>
                </a:lnTo>
                <a:lnTo>
                  <a:pt x="26688" y="0"/>
                </a:lnTo>
                <a:lnTo>
                  <a:pt x="33449" y="16724"/>
                </a:lnTo>
                <a:lnTo>
                  <a:pt x="26688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392782" y="531556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6688" y="33449"/>
                </a:moveTo>
                <a:lnTo>
                  <a:pt x="6583" y="33449"/>
                </a:lnTo>
                <a:lnTo>
                  <a:pt x="0" y="16724"/>
                </a:lnTo>
                <a:lnTo>
                  <a:pt x="6583" y="0"/>
                </a:lnTo>
                <a:lnTo>
                  <a:pt x="26688" y="0"/>
                </a:lnTo>
                <a:lnTo>
                  <a:pt x="33449" y="16724"/>
                </a:lnTo>
                <a:lnTo>
                  <a:pt x="26688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067538" y="541271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6866" y="33627"/>
                </a:moveTo>
                <a:lnTo>
                  <a:pt x="6761" y="33627"/>
                </a:lnTo>
                <a:lnTo>
                  <a:pt x="0" y="16902"/>
                </a:lnTo>
                <a:lnTo>
                  <a:pt x="6761" y="0"/>
                </a:lnTo>
                <a:lnTo>
                  <a:pt x="26866" y="0"/>
                </a:lnTo>
                <a:lnTo>
                  <a:pt x="33627" y="16902"/>
                </a:lnTo>
                <a:lnTo>
                  <a:pt x="26866" y="33627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39092" y="548316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449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03885" y="553013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627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5297" y="55502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4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627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221760" y="18710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449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285456" y="51893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866" y="33627"/>
                </a:moveTo>
                <a:lnTo>
                  <a:pt x="6761" y="33627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449" y="16724"/>
                </a:lnTo>
                <a:lnTo>
                  <a:pt x="26866" y="33627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325667" y="85414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449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339011" y="119272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866" y="33449"/>
                </a:moveTo>
                <a:lnTo>
                  <a:pt x="6761" y="33449"/>
                </a:lnTo>
                <a:lnTo>
                  <a:pt x="0" y="16724"/>
                </a:lnTo>
                <a:lnTo>
                  <a:pt x="6761" y="0"/>
                </a:lnTo>
                <a:lnTo>
                  <a:pt x="26866" y="0"/>
                </a:lnTo>
                <a:lnTo>
                  <a:pt x="33627" y="16724"/>
                </a:lnTo>
                <a:lnTo>
                  <a:pt x="26866" y="33449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680979" y="1202692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69">
                <a:moveTo>
                  <a:pt x="13344" y="13522"/>
                </a:moveTo>
                <a:lnTo>
                  <a:pt x="6761" y="13522"/>
                </a:lnTo>
                <a:lnTo>
                  <a:pt x="0" y="6761"/>
                </a:lnTo>
                <a:lnTo>
                  <a:pt x="6761" y="0"/>
                </a:lnTo>
                <a:lnTo>
                  <a:pt x="13344" y="0"/>
                </a:lnTo>
                <a:lnTo>
                  <a:pt x="20105" y="6761"/>
                </a:lnTo>
                <a:lnTo>
                  <a:pt x="13344" y="1352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667635" y="1541280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69">
                <a:moveTo>
                  <a:pt x="13344" y="13344"/>
                </a:moveTo>
                <a:lnTo>
                  <a:pt x="6583" y="13344"/>
                </a:lnTo>
                <a:lnTo>
                  <a:pt x="0" y="6761"/>
                </a:lnTo>
                <a:lnTo>
                  <a:pt x="6583" y="0"/>
                </a:lnTo>
                <a:lnTo>
                  <a:pt x="13344" y="0"/>
                </a:lnTo>
                <a:lnTo>
                  <a:pt x="20105" y="6761"/>
                </a:lnTo>
                <a:lnTo>
                  <a:pt x="13344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30627" y="1879868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69">
                <a:moveTo>
                  <a:pt x="13522" y="13344"/>
                </a:moveTo>
                <a:lnTo>
                  <a:pt x="6761" y="13344"/>
                </a:lnTo>
                <a:lnTo>
                  <a:pt x="0" y="6761"/>
                </a:lnTo>
                <a:lnTo>
                  <a:pt x="6761" y="0"/>
                </a:lnTo>
                <a:lnTo>
                  <a:pt x="13522" y="0"/>
                </a:lnTo>
                <a:lnTo>
                  <a:pt x="20105" y="6761"/>
                </a:lnTo>
                <a:lnTo>
                  <a:pt x="13522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570311" y="2211694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69">
                <a:moveTo>
                  <a:pt x="13522" y="13344"/>
                </a:moveTo>
                <a:lnTo>
                  <a:pt x="6761" y="13344"/>
                </a:lnTo>
                <a:lnTo>
                  <a:pt x="0" y="6761"/>
                </a:lnTo>
                <a:lnTo>
                  <a:pt x="6761" y="0"/>
                </a:lnTo>
                <a:lnTo>
                  <a:pt x="13522" y="0"/>
                </a:lnTo>
                <a:lnTo>
                  <a:pt x="20105" y="6761"/>
                </a:lnTo>
                <a:lnTo>
                  <a:pt x="13522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486509" y="2540140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69">
                <a:moveTo>
                  <a:pt x="13522" y="13522"/>
                </a:moveTo>
                <a:lnTo>
                  <a:pt x="6761" y="13522"/>
                </a:lnTo>
                <a:lnTo>
                  <a:pt x="0" y="6761"/>
                </a:lnTo>
                <a:lnTo>
                  <a:pt x="6761" y="0"/>
                </a:lnTo>
                <a:lnTo>
                  <a:pt x="13522" y="0"/>
                </a:lnTo>
                <a:lnTo>
                  <a:pt x="20105" y="6761"/>
                </a:lnTo>
                <a:lnTo>
                  <a:pt x="13522" y="1352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379222" y="2862003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69">
                <a:moveTo>
                  <a:pt x="13522" y="13344"/>
                </a:moveTo>
                <a:lnTo>
                  <a:pt x="6761" y="13344"/>
                </a:lnTo>
                <a:lnTo>
                  <a:pt x="0" y="6583"/>
                </a:lnTo>
                <a:lnTo>
                  <a:pt x="6761" y="0"/>
                </a:lnTo>
                <a:lnTo>
                  <a:pt x="13522" y="0"/>
                </a:lnTo>
                <a:lnTo>
                  <a:pt x="20105" y="6583"/>
                </a:lnTo>
                <a:lnTo>
                  <a:pt x="13522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248626" y="3173725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69">
                <a:moveTo>
                  <a:pt x="13344" y="13344"/>
                </a:moveTo>
                <a:lnTo>
                  <a:pt x="6583" y="13344"/>
                </a:lnTo>
                <a:lnTo>
                  <a:pt x="0" y="6583"/>
                </a:lnTo>
                <a:lnTo>
                  <a:pt x="6583" y="0"/>
                </a:lnTo>
                <a:lnTo>
                  <a:pt x="13344" y="0"/>
                </a:lnTo>
                <a:lnTo>
                  <a:pt x="20105" y="6583"/>
                </a:lnTo>
                <a:lnTo>
                  <a:pt x="13344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094367" y="3475304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70">
                <a:moveTo>
                  <a:pt x="13343" y="13522"/>
                </a:moveTo>
                <a:lnTo>
                  <a:pt x="6760" y="13522"/>
                </a:lnTo>
                <a:lnTo>
                  <a:pt x="0" y="6761"/>
                </a:lnTo>
                <a:lnTo>
                  <a:pt x="6760" y="0"/>
                </a:lnTo>
                <a:lnTo>
                  <a:pt x="13343" y="0"/>
                </a:lnTo>
                <a:lnTo>
                  <a:pt x="20105" y="6761"/>
                </a:lnTo>
                <a:lnTo>
                  <a:pt x="13343" y="1352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920002" y="3766921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70">
                <a:moveTo>
                  <a:pt x="13522" y="13522"/>
                </a:moveTo>
                <a:lnTo>
                  <a:pt x="6761" y="13522"/>
                </a:lnTo>
                <a:lnTo>
                  <a:pt x="0" y="6761"/>
                </a:lnTo>
                <a:lnTo>
                  <a:pt x="6761" y="0"/>
                </a:lnTo>
                <a:lnTo>
                  <a:pt x="13522" y="0"/>
                </a:lnTo>
                <a:lnTo>
                  <a:pt x="20283" y="6761"/>
                </a:lnTo>
                <a:lnTo>
                  <a:pt x="13522" y="1352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725710" y="4041812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70">
                <a:moveTo>
                  <a:pt x="13343" y="13522"/>
                </a:moveTo>
                <a:lnTo>
                  <a:pt x="6583" y="13522"/>
                </a:lnTo>
                <a:lnTo>
                  <a:pt x="0" y="6761"/>
                </a:lnTo>
                <a:lnTo>
                  <a:pt x="6583" y="0"/>
                </a:lnTo>
                <a:lnTo>
                  <a:pt x="13343" y="0"/>
                </a:lnTo>
                <a:lnTo>
                  <a:pt x="20105" y="6761"/>
                </a:lnTo>
                <a:lnTo>
                  <a:pt x="13343" y="1352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507754" y="4303359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70">
                <a:moveTo>
                  <a:pt x="13521" y="13344"/>
                </a:moveTo>
                <a:lnTo>
                  <a:pt x="6761" y="13344"/>
                </a:lnTo>
                <a:lnTo>
                  <a:pt x="0" y="6583"/>
                </a:lnTo>
                <a:lnTo>
                  <a:pt x="6761" y="0"/>
                </a:lnTo>
                <a:lnTo>
                  <a:pt x="13521" y="0"/>
                </a:lnTo>
                <a:lnTo>
                  <a:pt x="20105" y="6583"/>
                </a:lnTo>
                <a:lnTo>
                  <a:pt x="13521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276454" y="4551384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70">
                <a:moveTo>
                  <a:pt x="13522" y="13344"/>
                </a:moveTo>
                <a:lnTo>
                  <a:pt x="6761" y="13344"/>
                </a:lnTo>
                <a:lnTo>
                  <a:pt x="0" y="6583"/>
                </a:lnTo>
                <a:lnTo>
                  <a:pt x="6761" y="0"/>
                </a:lnTo>
                <a:lnTo>
                  <a:pt x="13522" y="0"/>
                </a:lnTo>
                <a:lnTo>
                  <a:pt x="20105" y="6583"/>
                </a:lnTo>
                <a:lnTo>
                  <a:pt x="13522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025048" y="4779303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13522" y="13344"/>
                </a:moveTo>
                <a:lnTo>
                  <a:pt x="6761" y="13344"/>
                </a:lnTo>
                <a:lnTo>
                  <a:pt x="0" y="6583"/>
                </a:lnTo>
                <a:lnTo>
                  <a:pt x="6761" y="0"/>
                </a:lnTo>
                <a:lnTo>
                  <a:pt x="13522" y="0"/>
                </a:lnTo>
                <a:lnTo>
                  <a:pt x="20105" y="6583"/>
                </a:lnTo>
                <a:lnTo>
                  <a:pt x="13522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2760299" y="4990498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13344" y="13344"/>
                </a:moveTo>
                <a:lnTo>
                  <a:pt x="6761" y="13344"/>
                </a:lnTo>
                <a:lnTo>
                  <a:pt x="0" y="6583"/>
                </a:lnTo>
                <a:lnTo>
                  <a:pt x="6761" y="0"/>
                </a:lnTo>
                <a:lnTo>
                  <a:pt x="13344" y="0"/>
                </a:lnTo>
                <a:lnTo>
                  <a:pt x="20105" y="6583"/>
                </a:lnTo>
                <a:lnTo>
                  <a:pt x="13344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2478825" y="5178207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13344" y="13344"/>
                </a:moveTo>
                <a:lnTo>
                  <a:pt x="6583" y="13344"/>
                </a:lnTo>
                <a:lnTo>
                  <a:pt x="0" y="6583"/>
                </a:lnTo>
                <a:lnTo>
                  <a:pt x="6583" y="0"/>
                </a:lnTo>
                <a:lnTo>
                  <a:pt x="13344" y="0"/>
                </a:lnTo>
                <a:lnTo>
                  <a:pt x="20105" y="6583"/>
                </a:lnTo>
                <a:lnTo>
                  <a:pt x="13344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2187208" y="5349013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13344" y="13522"/>
                </a:moveTo>
                <a:lnTo>
                  <a:pt x="6583" y="13522"/>
                </a:lnTo>
                <a:lnTo>
                  <a:pt x="0" y="6761"/>
                </a:lnTo>
                <a:lnTo>
                  <a:pt x="6583" y="0"/>
                </a:lnTo>
                <a:lnTo>
                  <a:pt x="13344" y="0"/>
                </a:lnTo>
                <a:lnTo>
                  <a:pt x="20105" y="6761"/>
                </a:lnTo>
                <a:lnTo>
                  <a:pt x="13344" y="1352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882070" y="5496511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13522" y="13522"/>
                </a:moveTo>
                <a:lnTo>
                  <a:pt x="6761" y="13522"/>
                </a:lnTo>
                <a:lnTo>
                  <a:pt x="0" y="6761"/>
                </a:lnTo>
                <a:lnTo>
                  <a:pt x="6761" y="0"/>
                </a:lnTo>
                <a:lnTo>
                  <a:pt x="13522" y="0"/>
                </a:lnTo>
                <a:lnTo>
                  <a:pt x="20105" y="6761"/>
                </a:lnTo>
                <a:lnTo>
                  <a:pt x="13522" y="1352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566968" y="5620524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13522" y="13522"/>
                </a:moveTo>
                <a:lnTo>
                  <a:pt x="6761" y="13522"/>
                </a:lnTo>
                <a:lnTo>
                  <a:pt x="0" y="6761"/>
                </a:lnTo>
                <a:lnTo>
                  <a:pt x="6761" y="0"/>
                </a:lnTo>
                <a:lnTo>
                  <a:pt x="13522" y="0"/>
                </a:lnTo>
                <a:lnTo>
                  <a:pt x="20105" y="6761"/>
                </a:lnTo>
                <a:lnTo>
                  <a:pt x="13522" y="1352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245283" y="5724431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13344" y="13522"/>
                </a:moveTo>
                <a:lnTo>
                  <a:pt x="6583" y="13522"/>
                </a:lnTo>
                <a:lnTo>
                  <a:pt x="0" y="6761"/>
                </a:lnTo>
                <a:lnTo>
                  <a:pt x="6583" y="0"/>
                </a:lnTo>
                <a:lnTo>
                  <a:pt x="13344" y="0"/>
                </a:lnTo>
                <a:lnTo>
                  <a:pt x="20105" y="6761"/>
                </a:lnTo>
                <a:lnTo>
                  <a:pt x="13344" y="1352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913457" y="5801650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13344" y="13344"/>
                </a:moveTo>
                <a:lnTo>
                  <a:pt x="6583" y="13344"/>
                </a:lnTo>
                <a:lnTo>
                  <a:pt x="0" y="6583"/>
                </a:lnTo>
                <a:lnTo>
                  <a:pt x="6583" y="0"/>
                </a:lnTo>
                <a:lnTo>
                  <a:pt x="13344" y="0"/>
                </a:lnTo>
                <a:lnTo>
                  <a:pt x="20105" y="6583"/>
                </a:lnTo>
                <a:lnTo>
                  <a:pt x="13344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78250" y="5858585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70">
                <a:moveTo>
                  <a:pt x="13344" y="13344"/>
                </a:moveTo>
                <a:lnTo>
                  <a:pt x="6583" y="13344"/>
                </a:lnTo>
                <a:lnTo>
                  <a:pt x="0" y="6761"/>
                </a:lnTo>
                <a:lnTo>
                  <a:pt x="6583" y="0"/>
                </a:lnTo>
                <a:lnTo>
                  <a:pt x="13344" y="0"/>
                </a:lnTo>
                <a:lnTo>
                  <a:pt x="20105" y="6761"/>
                </a:lnTo>
                <a:lnTo>
                  <a:pt x="13344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43042" y="5888832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70">
                <a:moveTo>
                  <a:pt x="13344" y="13343"/>
                </a:moveTo>
                <a:lnTo>
                  <a:pt x="6761" y="13343"/>
                </a:lnTo>
                <a:lnTo>
                  <a:pt x="0" y="6583"/>
                </a:lnTo>
                <a:lnTo>
                  <a:pt x="6761" y="0"/>
                </a:lnTo>
                <a:lnTo>
                  <a:pt x="13344" y="0"/>
                </a:lnTo>
                <a:lnTo>
                  <a:pt x="20105" y="6583"/>
                </a:lnTo>
                <a:lnTo>
                  <a:pt x="13344" y="13343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70311" y="193868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70">
                <a:moveTo>
                  <a:pt x="13522" y="13344"/>
                </a:moveTo>
                <a:lnTo>
                  <a:pt x="6761" y="13344"/>
                </a:lnTo>
                <a:lnTo>
                  <a:pt x="0" y="6583"/>
                </a:lnTo>
                <a:lnTo>
                  <a:pt x="6761" y="0"/>
                </a:lnTo>
                <a:lnTo>
                  <a:pt x="13522" y="0"/>
                </a:lnTo>
                <a:lnTo>
                  <a:pt x="20105" y="6583"/>
                </a:lnTo>
                <a:lnTo>
                  <a:pt x="13522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30627" y="525695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70">
                <a:moveTo>
                  <a:pt x="13522" y="13344"/>
                </a:moveTo>
                <a:lnTo>
                  <a:pt x="6761" y="13344"/>
                </a:lnTo>
                <a:lnTo>
                  <a:pt x="0" y="6583"/>
                </a:lnTo>
                <a:lnTo>
                  <a:pt x="6761" y="0"/>
                </a:lnTo>
                <a:lnTo>
                  <a:pt x="13522" y="0"/>
                </a:lnTo>
                <a:lnTo>
                  <a:pt x="20105" y="6583"/>
                </a:lnTo>
                <a:lnTo>
                  <a:pt x="13522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667635" y="864282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69">
                <a:moveTo>
                  <a:pt x="13344" y="13344"/>
                </a:moveTo>
                <a:lnTo>
                  <a:pt x="6583" y="13344"/>
                </a:lnTo>
                <a:lnTo>
                  <a:pt x="0" y="6583"/>
                </a:lnTo>
                <a:lnTo>
                  <a:pt x="6583" y="0"/>
                </a:lnTo>
                <a:lnTo>
                  <a:pt x="13344" y="0"/>
                </a:lnTo>
                <a:lnTo>
                  <a:pt x="20105" y="6583"/>
                </a:lnTo>
                <a:lnTo>
                  <a:pt x="13344" y="13344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680979" y="1202692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20" h="13969">
                <a:moveTo>
                  <a:pt x="13344" y="13522"/>
                </a:moveTo>
                <a:lnTo>
                  <a:pt x="6761" y="13522"/>
                </a:lnTo>
                <a:lnTo>
                  <a:pt x="0" y="6761"/>
                </a:lnTo>
                <a:lnTo>
                  <a:pt x="6761" y="0"/>
                </a:lnTo>
                <a:lnTo>
                  <a:pt x="13344" y="0"/>
                </a:lnTo>
                <a:lnTo>
                  <a:pt x="20105" y="6761"/>
                </a:lnTo>
                <a:lnTo>
                  <a:pt x="13344" y="13522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1016000" y="5247736"/>
            <a:ext cx="576834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55" dirty="0">
                <a:solidFill>
                  <a:srgbClr val="523D2F"/>
                </a:solidFill>
                <a:latin typeface="Tahoma"/>
                <a:cs typeface="Tahoma"/>
              </a:rPr>
              <a:t>By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effectively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communicating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with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20" dirty="0">
                <a:solidFill>
                  <a:srgbClr val="523D2F"/>
                </a:solidFill>
                <a:latin typeface="Tahoma"/>
                <a:cs typeface="Tahoma"/>
              </a:rPr>
              <a:t>staff, </a:t>
            </a:r>
            <a:r>
              <a:rPr sz="1800" spc="-40" dirty="0">
                <a:solidFill>
                  <a:srgbClr val="523D2F"/>
                </a:solidFill>
                <a:latin typeface="Tahoma"/>
                <a:cs typeface="Tahoma"/>
              </a:rPr>
              <a:t>it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may </a:t>
            </a:r>
            <a:r>
              <a:rPr sz="1800" spc="16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523D2F"/>
                </a:solidFill>
                <a:latin typeface="Tahoma"/>
                <a:cs typeface="Tahoma"/>
              </a:rPr>
              <a:t>guarantee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they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are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523D2F"/>
                </a:solidFill>
                <a:latin typeface="Tahoma"/>
                <a:cs typeface="Tahoma"/>
              </a:rPr>
              <a:t>supportive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5" dirty="0">
                <a:solidFill>
                  <a:srgbClr val="523D2F"/>
                </a:solidFill>
                <a:latin typeface="Tahoma"/>
                <a:cs typeface="Tahoma"/>
              </a:rPr>
              <a:t>change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and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Tahoma"/>
                <a:cs typeface="Tahoma"/>
              </a:rPr>
              <a:t>so </a:t>
            </a:r>
            <a:r>
              <a:rPr sz="1800" spc="15" dirty="0">
                <a:solidFill>
                  <a:srgbClr val="523D2F"/>
                </a:solidFill>
                <a:latin typeface="Tahoma"/>
                <a:cs typeface="Tahoma"/>
              </a:rPr>
              <a:t>lessen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30" dirty="0">
                <a:solidFill>
                  <a:srgbClr val="523D2F"/>
                </a:solidFill>
                <a:latin typeface="Tahoma"/>
                <a:cs typeface="Tahoma"/>
              </a:rPr>
              <a:t>likelihood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of 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resistance,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ambivalence, or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Tahoma"/>
                <a:cs typeface="Tahoma"/>
              </a:rPr>
              <a:t>misunderstanding.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1016000" y="6819361"/>
            <a:ext cx="591947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80" dirty="0">
                <a:solidFill>
                  <a:srgbClr val="523D2F"/>
                </a:solidFill>
                <a:latin typeface="Tahoma"/>
                <a:cs typeface="Tahoma"/>
              </a:rPr>
              <a:t>When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organization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communicates </a:t>
            </a:r>
            <a:r>
              <a:rPr sz="1800" spc="55" dirty="0">
                <a:solidFill>
                  <a:srgbClr val="523D2F"/>
                </a:solidFill>
                <a:latin typeface="Tahoma"/>
                <a:cs typeface="Tahoma"/>
              </a:rPr>
              <a:t>ineffectively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or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not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523D2F"/>
                </a:solidFill>
                <a:latin typeface="Tahoma"/>
                <a:cs typeface="Tahoma"/>
              </a:rPr>
              <a:t>at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Tahoma"/>
                <a:cs typeface="Tahoma"/>
              </a:rPr>
              <a:t>all,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Tahoma"/>
                <a:cs typeface="Tahoma"/>
              </a:rPr>
              <a:t>it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Tahoma"/>
                <a:cs typeface="Tahoma"/>
              </a:rPr>
              <a:t>runs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Tahoma"/>
                <a:cs typeface="Tahoma"/>
              </a:rPr>
              <a:t>risk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Tahoma"/>
                <a:cs typeface="Tahoma"/>
              </a:rPr>
              <a:t>running</a:t>
            </a:r>
            <a:r>
              <a:rPr sz="1800" spc="-11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Tahoma"/>
                <a:cs typeface="Tahoma"/>
              </a:rPr>
              <a:t>into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resistance,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lack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of </a:t>
            </a:r>
            <a:r>
              <a:rPr sz="1800" spc="15" dirty="0">
                <a:solidFill>
                  <a:srgbClr val="523D2F"/>
                </a:solidFill>
                <a:latin typeface="Tahoma"/>
                <a:cs typeface="Tahoma"/>
              </a:rPr>
              <a:t>desire,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and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a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lack of 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direction, </a:t>
            </a:r>
            <a:r>
              <a:rPr sz="1800" spc="20" dirty="0">
                <a:solidFill>
                  <a:srgbClr val="523D2F"/>
                </a:solidFill>
                <a:latin typeface="Tahoma"/>
                <a:cs typeface="Tahoma"/>
              </a:rPr>
              <a:t>all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of which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can </a:t>
            </a:r>
            <a:r>
              <a:rPr sz="1800" spc="12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0" dirty="0">
                <a:solidFill>
                  <a:srgbClr val="523D2F"/>
                </a:solidFill>
                <a:latin typeface="Tahoma"/>
                <a:cs typeface="Tahoma"/>
              </a:rPr>
              <a:t>impact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output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bottom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23D2F"/>
                </a:solidFill>
                <a:latin typeface="Tahoma"/>
                <a:cs typeface="Tahoma"/>
              </a:rPr>
              <a:t>line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of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business.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1016000" y="1317125"/>
            <a:ext cx="6069965" cy="364172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1300"/>
              </a:spcBef>
            </a:pPr>
            <a:r>
              <a:rPr sz="6000" spc="785" dirty="0">
                <a:solidFill>
                  <a:srgbClr val="523D2F"/>
                </a:solidFill>
                <a:latin typeface="Trebuchet MS"/>
                <a:cs typeface="Trebuchet MS"/>
              </a:rPr>
              <a:t>C</a:t>
            </a:r>
            <a:r>
              <a:rPr sz="6000" spc="690" dirty="0">
                <a:solidFill>
                  <a:srgbClr val="523D2F"/>
                </a:solidFill>
                <a:latin typeface="Trebuchet MS"/>
                <a:cs typeface="Trebuchet MS"/>
              </a:rPr>
              <a:t>O</a:t>
            </a:r>
            <a:r>
              <a:rPr sz="6000" spc="440" dirty="0">
                <a:solidFill>
                  <a:srgbClr val="523D2F"/>
                </a:solidFill>
                <a:latin typeface="Trebuchet MS"/>
                <a:cs typeface="Trebuchet MS"/>
              </a:rPr>
              <a:t>MM</a:t>
            </a:r>
            <a:r>
              <a:rPr sz="6000" spc="-130" dirty="0">
                <a:solidFill>
                  <a:srgbClr val="523D2F"/>
                </a:solidFill>
                <a:latin typeface="Trebuchet MS"/>
                <a:cs typeface="Trebuchet MS"/>
              </a:rPr>
              <a:t>U</a:t>
            </a:r>
            <a:r>
              <a:rPr sz="6000" spc="-220" dirty="0">
                <a:solidFill>
                  <a:srgbClr val="523D2F"/>
                </a:solidFill>
                <a:latin typeface="Trebuchet MS"/>
                <a:cs typeface="Trebuchet MS"/>
              </a:rPr>
              <a:t>N</a:t>
            </a:r>
            <a:r>
              <a:rPr sz="6000" spc="-350" dirty="0">
                <a:solidFill>
                  <a:srgbClr val="523D2F"/>
                </a:solidFill>
                <a:latin typeface="Trebuchet MS"/>
                <a:cs typeface="Trebuchet MS"/>
              </a:rPr>
              <a:t>I</a:t>
            </a:r>
            <a:r>
              <a:rPr sz="6000" spc="785" dirty="0">
                <a:solidFill>
                  <a:srgbClr val="523D2F"/>
                </a:solidFill>
                <a:latin typeface="Trebuchet MS"/>
                <a:cs typeface="Trebuchet MS"/>
              </a:rPr>
              <a:t>C</a:t>
            </a:r>
            <a:r>
              <a:rPr sz="6000" spc="160" dirty="0">
                <a:solidFill>
                  <a:srgbClr val="523D2F"/>
                </a:solidFill>
                <a:latin typeface="Trebuchet MS"/>
                <a:cs typeface="Trebuchet MS"/>
              </a:rPr>
              <a:t>A</a:t>
            </a:r>
            <a:r>
              <a:rPr sz="6000" spc="-844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r>
              <a:rPr sz="6000" spc="-350" dirty="0">
                <a:solidFill>
                  <a:srgbClr val="523D2F"/>
                </a:solidFill>
                <a:latin typeface="Trebuchet MS"/>
                <a:cs typeface="Trebuchet MS"/>
              </a:rPr>
              <a:t>I</a:t>
            </a:r>
            <a:r>
              <a:rPr sz="6000" spc="-220" dirty="0">
                <a:solidFill>
                  <a:srgbClr val="523D2F"/>
                </a:solidFill>
                <a:latin typeface="Trebuchet MS"/>
                <a:cs typeface="Trebuchet MS"/>
              </a:rPr>
              <a:t>N</a:t>
            </a:r>
            <a:r>
              <a:rPr sz="6000" spc="430" dirty="0">
                <a:solidFill>
                  <a:srgbClr val="523D2F"/>
                </a:solidFill>
                <a:latin typeface="Trebuchet MS"/>
                <a:cs typeface="Trebuchet MS"/>
              </a:rPr>
              <a:t>G  </a:t>
            </a:r>
            <a:r>
              <a:rPr sz="6000" spc="195" dirty="0">
                <a:solidFill>
                  <a:srgbClr val="523D2F"/>
                </a:solidFill>
                <a:latin typeface="Trebuchet MS"/>
                <a:cs typeface="Trebuchet MS"/>
              </a:rPr>
              <a:t>CHANGE</a:t>
            </a:r>
            <a:endParaRPr sz="6000">
              <a:latin typeface="Trebuchet MS"/>
              <a:cs typeface="Trebuchet MS"/>
            </a:endParaRPr>
          </a:p>
          <a:p>
            <a:pPr marL="12700" marR="127000">
              <a:lnSpc>
                <a:spcPct val="114599"/>
              </a:lnSpc>
              <a:spcBef>
                <a:spcPts val="5375"/>
              </a:spcBef>
            </a:pP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Change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in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120" dirty="0">
                <a:solidFill>
                  <a:srgbClr val="523D2F"/>
                </a:solidFill>
                <a:latin typeface="Tahoma"/>
                <a:cs typeface="Tahoma"/>
              </a:rPr>
              <a:t>workplace can </a:t>
            </a:r>
            <a:r>
              <a:rPr sz="1800" spc="114" dirty="0">
                <a:solidFill>
                  <a:srgbClr val="523D2F"/>
                </a:solidFill>
                <a:latin typeface="Tahoma"/>
                <a:cs typeface="Tahoma"/>
              </a:rPr>
              <a:t>be </a:t>
            </a:r>
            <a:r>
              <a:rPr sz="1800" spc="55" dirty="0">
                <a:solidFill>
                  <a:srgbClr val="523D2F"/>
                </a:solidFill>
                <a:latin typeface="Tahoma"/>
                <a:cs typeface="Tahoma"/>
              </a:rPr>
              <a:t>challenging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for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both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employers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and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employees.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ensure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organizational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endeavour </a:t>
            </a:r>
            <a:r>
              <a:rPr sz="1800" spc="-50" dirty="0">
                <a:solidFill>
                  <a:srgbClr val="523D2F"/>
                </a:solidFill>
                <a:latin typeface="Tahoma"/>
                <a:cs typeface="Tahoma"/>
              </a:rPr>
              <a:t>is </a:t>
            </a:r>
            <a:r>
              <a:rPr sz="1800" spc="20" dirty="0">
                <a:solidFill>
                  <a:srgbClr val="523D2F"/>
                </a:solidFill>
                <a:latin typeface="Tahoma"/>
                <a:cs typeface="Tahoma"/>
              </a:rPr>
              <a:t>successful, </a:t>
            </a:r>
            <a:r>
              <a:rPr sz="1800" spc="-40" dirty="0">
                <a:solidFill>
                  <a:srgbClr val="523D2F"/>
                </a:solidFill>
                <a:latin typeface="Tahoma"/>
                <a:cs typeface="Tahoma"/>
              </a:rPr>
              <a:t>it </a:t>
            </a:r>
            <a:r>
              <a:rPr sz="1800" spc="-50" dirty="0">
                <a:solidFill>
                  <a:srgbClr val="523D2F"/>
                </a:solidFill>
                <a:latin typeface="Tahoma"/>
                <a:cs typeface="Tahoma"/>
              </a:rPr>
              <a:t>is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crucial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to </a:t>
            </a:r>
            <a:r>
              <a:rPr sz="1800" spc="85" dirty="0">
                <a:solidFill>
                  <a:srgbClr val="523D2F"/>
                </a:solidFill>
                <a:latin typeface="Tahoma"/>
                <a:cs typeface="Tahoma"/>
              </a:rPr>
              <a:t>communicate </a:t>
            </a:r>
            <a:r>
              <a:rPr sz="1800" spc="9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5" dirty="0">
                <a:solidFill>
                  <a:srgbClr val="523D2F"/>
                </a:solidFill>
                <a:latin typeface="Tahoma"/>
                <a:cs typeface="Tahoma"/>
              </a:rPr>
              <a:t>change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effectively</a:t>
            </a:r>
            <a:r>
              <a:rPr sz="1800" spc="-12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to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523D2F"/>
                </a:solidFill>
                <a:latin typeface="Tahoma"/>
                <a:cs typeface="Tahoma"/>
              </a:rPr>
              <a:t>workforce.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38" name="object 238"/>
          <p:cNvGrpSpPr/>
          <p:nvPr/>
        </p:nvGrpSpPr>
        <p:grpSpPr>
          <a:xfrm>
            <a:off x="7600136" y="4600495"/>
            <a:ext cx="1481455" cy="1543050"/>
            <a:chOff x="7600136" y="4600495"/>
            <a:chExt cx="1481455" cy="1543050"/>
          </a:xfrm>
        </p:grpSpPr>
        <p:sp>
          <p:nvSpPr>
            <p:cNvPr id="239" name="object 239"/>
            <p:cNvSpPr/>
            <p:nvPr/>
          </p:nvSpPr>
          <p:spPr>
            <a:xfrm>
              <a:off x="7600124" y="4662042"/>
              <a:ext cx="1481455" cy="1481455"/>
            </a:xfrm>
            <a:custGeom>
              <a:avLst/>
              <a:gdLst/>
              <a:ahLst/>
              <a:cxnLst/>
              <a:rect l="l" t="t" r="r" b="b"/>
              <a:pathLst>
                <a:path w="1481454" h="1481454">
                  <a:moveTo>
                    <a:pt x="1481048" y="0"/>
                  </a:moveTo>
                  <a:lnTo>
                    <a:pt x="0" y="0"/>
                  </a:lnTo>
                  <a:lnTo>
                    <a:pt x="0" y="11836"/>
                  </a:lnTo>
                  <a:lnTo>
                    <a:pt x="0" y="1224127"/>
                  </a:lnTo>
                  <a:lnTo>
                    <a:pt x="245071" y="1469199"/>
                  </a:lnTo>
                  <a:lnTo>
                    <a:pt x="256908" y="1481035"/>
                  </a:lnTo>
                  <a:lnTo>
                    <a:pt x="1481048" y="1481035"/>
                  </a:lnTo>
                  <a:lnTo>
                    <a:pt x="1481048" y="0"/>
                  </a:lnTo>
                  <a:close/>
                </a:path>
              </a:pathLst>
            </a:custGeom>
            <a:solidFill>
              <a:srgbClr val="CCB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059415" y="4600495"/>
              <a:ext cx="563880" cy="159385"/>
            </a:xfrm>
            <a:custGeom>
              <a:avLst/>
              <a:gdLst/>
              <a:ahLst/>
              <a:cxnLst/>
              <a:rect l="l" t="t" r="r" b="b"/>
              <a:pathLst>
                <a:path w="563879" h="159385">
                  <a:moveTo>
                    <a:pt x="563494" y="158940"/>
                  </a:moveTo>
                  <a:lnTo>
                    <a:pt x="0" y="158940"/>
                  </a:lnTo>
                  <a:lnTo>
                    <a:pt x="0" y="0"/>
                  </a:lnTo>
                  <a:lnTo>
                    <a:pt x="563494" y="0"/>
                  </a:lnTo>
                  <a:lnTo>
                    <a:pt x="563494" y="15894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1" name="object 241"/>
          <p:cNvGrpSpPr/>
          <p:nvPr/>
        </p:nvGrpSpPr>
        <p:grpSpPr>
          <a:xfrm>
            <a:off x="9338337" y="4600495"/>
            <a:ext cx="1430655" cy="1512570"/>
            <a:chOff x="9338337" y="4600495"/>
            <a:chExt cx="1430655" cy="1512570"/>
          </a:xfrm>
        </p:grpSpPr>
        <p:sp>
          <p:nvSpPr>
            <p:cNvPr id="242" name="object 242"/>
            <p:cNvSpPr/>
            <p:nvPr/>
          </p:nvSpPr>
          <p:spPr>
            <a:xfrm>
              <a:off x="9338336" y="4682184"/>
              <a:ext cx="1430655" cy="1430655"/>
            </a:xfrm>
            <a:custGeom>
              <a:avLst/>
              <a:gdLst/>
              <a:ahLst/>
              <a:cxnLst/>
              <a:rect l="l" t="t" r="r" b="b"/>
              <a:pathLst>
                <a:path w="1430654" h="1430654">
                  <a:moveTo>
                    <a:pt x="1430464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182331"/>
                  </a:lnTo>
                  <a:lnTo>
                    <a:pt x="236689" y="1419034"/>
                  </a:lnTo>
                  <a:lnTo>
                    <a:pt x="248132" y="1430464"/>
                  </a:lnTo>
                  <a:lnTo>
                    <a:pt x="1430464" y="1430464"/>
                  </a:lnTo>
                  <a:lnTo>
                    <a:pt x="1430464" y="0"/>
                  </a:lnTo>
                  <a:close/>
                </a:path>
              </a:pathLst>
            </a:custGeom>
            <a:solidFill>
              <a:srgbClr val="A2AB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9769918" y="4600495"/>
              <a:ext cx="563880" cy="159385"/>
            </a:xfrm>
            <a:custGeom>
              <a:avLst/>
              <a:gdLst/>
              <a:ahLst/>
              <a:cxnLst/>
              <a:rect l="l" t="t" r="r" b="b"/>
              <a:pathLst>
                <a:path w="563879" h="159385">
                  <a:moveTo>
                    <a:pt x="563494" y="158940"/>
                  </a:moveTo>
                  <a:lnTo>
                    <a:pt x="0" y="158940"/>
                  </a:lnTo>
                  <a:lnTo>
                    <a:pt x="0" y="0"/>
                  </a:lnTo>
                  <a:lnTo>
                    <a:pt x="563494" y="0"/>
                  </a:lnTo>
                  <a:lnTo>
                    <a:pt x="563494" y="15894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4" name="object 244"/>
          <p:cNvGrpSpPr/>
          <p:nvPr/>
        </p:nvGrpSpPr>
        <p:grpSpPr>
          <a:xfrm>
            <a:off x="11022991" y="4600495"/>
            <a:ext cx="1430655" cy="1512570"/>
            <a:chOff x="11022991" y="4600495"/>
            <a:chExt cx="1430655" cy="1512570"/>
          </a:xfrm>
        </p:grpSpPr>
        <p:sp>
          <p:nvSpPr>
            <p:cNvPr id="245" name="object 245"/>
            <p:cNvSpPr/>
            <p:nvPr/>
          </p:nvSpPr>
          <p:spPr>
            <a:xfrm>
              <a:off x="11022991" y="4682184"/>
              <a:ext cx="1430655" cy="1430655"/>
            </a:xfrm>
            <a:custGeom>
              <a:avLst/>
              <a:gdLst/>
              <a:ahLst/>
              <a:cxnLst/>
              <a:rect l="l" t="t" r="r" b="b"/>
              <a:pathLst>
                <a:path w="1430654" h="1430654">
                  <a:moveTo>
                    <a:pt x="1430464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182331"/>
                  </a:lnTo>
                  <a:lnTo>
                    <a:pt x="236689" y="1419034"/>
                  </a:lnTo>
                  <a:lnTo>
                    <a:pt x="248119" y="1430464"/>
                  </a:lnTo>
                  <a:lnTo>
                    <a:pt x="1430464" y="1430464"/>
                  </a:lnTo>
                  <a:lnTo>
                    <a:pt x="1430464" y="0"/>
                  </a:lnTo>
                  <a:close/>
                </a:path>
              </a:pathLst>
            </a:custGeom>
            <a:solidFill>
              <a:srgbClr val="E397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1454572" y="4600495"/>
              <a:ext cx="563880" cy="159385"/>
            </a:xfrm>
            <a:custGeom>
              <a:avLst/>
              <a:gdLst/>
              <a:ahLst/>
              <a:cxnLst/>
              <a:rect l="l" t="t" r="r" b="b"/>
              <a:pathLst>
                <a:path w="563879" h="159385">
                  <a:moveTo>
                    <a:pt x="563494" y="158940"/>
                  </a:moveTo>
                  <a:lnTo>
                    <a:pt x="0" y="158940"/>
                  </a:lnTo>
                  <a:lnTo>
                    <a:pt x="0" y="0"/>
                  </a:lnTo>
                  <a:lnTo>
                    <a:pt x="563494" y="0"/>
                  </a:lnTo>
                  <a:lnTo>
                    <a:pt x="563494" y="15894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7" name="object 247"/>
          <p:cNvSpPr txBox="1"/>
          <p:nvPr/>
        </p:nvSpPr>
        <p:spPr>
          <a:xfrm>
            <a:off x="7882431" y="5182173"/>
            <a:ext cx="920115" cy="4362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116205">
              <a:lnSpc>
                <a:spcPts val="1590"/>
              </a:lnSpc>
              <a:spcBef>
                <a:spcPts val="190"/>
              </a:spcBef>
            </a:pP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B</a:t>
            </a:r>
            <a:r>
              <a:rPr sz="1350" spc="30" dirty="0">
                <a:solidFill>
                  <a:srgbClr val="523D2F"/>
                </a:solidFill>
                <a:latin typeface="Trebuchet MS"/>
                <a:cs typeface="Trebuchet MS"/>
              </a:rPr>
              <a:t>e</a:t>
            </a:r>
            <a:r>
              <a:rPr sz="1350" spc="-9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65" dirty="0">
                <a:solidFill>
                  <a:srgbClr val="523D2F"/>
                </a:solidFill>
                <a:latin typeface="Trebuchet MS"/>
                <a:cs typeface="Trebuchet MS"/>
              </a:rPr>
              <a:t>c</a:t>
            </a:r>
            <a:r>
              <a:rPr sz="1350" spc="5" dirty="0">
                <a:solidFill>
                  <a:srgbClr val="523D2F"/>
                </a:solidFill>
                <a:latin typeface="Trebuchet MS"/>
                <a:cs typeface="Trebuchet MS"/>
              </a:rPr>
              <a:t>l</a:t>
            </a:r>
            <a:r>
              <a:rPr sz="1350" spc="30" dirty="0">
                <a:solidFill>
                  <a:srgbClr val="523D2F"/>
                </a:solidFill>
                <a:latin typeface="Trebuchet MS"/>
                <a:cs typeface="Trebuchet MS"/>
              </a:rPr>
              <a:t>e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a</a:t>
            </a:r>
            <a:r>
              <a:rPr sz="1350" dirty="0">
                <a:solidFill>
                  <a:srgbClr val="523D2F"/>
                </a:solidFill>
                <a:latin typeface="Trebuchet MS"/>
                <a:cs typeface="Trebuchet MS"/>
              </a:rPr>
              <a:t>r  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a</a:t>
            </a:r>
            <a:r>
              <a:rPr sz="1350" spc="50" dirty="0">
                <a:solidFill>
                  <a:srgbClr val="523D2F"/>
                </a:solidFill>
                <a:latin typeface="Trebuchet MS"/>
                <a:cs typeface="Trebuchet MS"/>
              </a:rPr>
              <a:t>n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d</a:t>
            </a:r>
            <a:r>
              <a:rPr sz="1350" spc="-9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45" dirty="0">
                <a:solidFill>
                  <a:srgbClr val="523D2F"/>
                </a:solidFill>
                <a:latin typeface="Trebuchet MS"/>
                <a:cs typeface="Trebuchet MS"/>
              </a:rPr>
              <a:t>h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o</a:t>
            </a:r>
            <a:r>
              <a:rPr sz="1350" spc="50" dirty="0">
                <a:solidFill>
                  <a:srgbClr val="523D2F"/>
                </a:solidFill>
                <a:latin typeface="Trebuchet MS"/>
                <a:cs typeface="Trebuchet MS"/>
              </a:rPr>
              <a:t>n</a:t>
            </a:r>
            <a:r>
              <a:rPr sz="1350" spc="30" dirty="0">
                <a:solidFill>
                  <a:srgbClr val="523D2F"/>
                </a:solidFill>
                <a:latin typeface="Trebuchet MS"/>
                <a:cs typeface="Trebuchet MS"/>
              </a:rPr>
              <a:t>e</a:t>
            </a: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s</a:t>
            </a:r>
            <a:r>
              <a:rPr sz="1350" spc="10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9480062" y="5174620"/>
            <a:ext cx="1146175" cy="4362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06375" marR="5080" indent="-194310">
              <a:lnSpc>
                <a:spcPts val="1590"/>
              </a:lnSpc>
              <a:spcBef>
                <a:spcPts val="190"/>
              </a:spcBef>
            </a:pPr>
            <a:r>
              <a:rPr sz="1350" spc="130" dirty="0">
                <a:solidFill>
                  <a:srgbClr val="523D2F"/>
                </a:solidFill>
                <a:latin typeface="Trebuchet MS"/>
                <a:cs typeface="Trebuchet MS"/>
              </a:rPr>
              <a:t>C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o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mm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u</a:t>
            </a:r>
            <a:r>
              <a:rPr sz="1350" spc="50" dirty="0">
                <a:solidFill>
                  <a:srgbClr val="523D2F"/>
                </a:solidFill>
                <a:latin typeface="Trebuchet MS"/>
                <a:cs typeface="Trebuchet MS"/>
              </a:rPr>
              <a:t>n</a:t>
            </a:r>
            <a:r>
              <a:rPr sz="1350" spc="-30" dirty="0">
                <a:solidFill>
                  <a:srgbClr val="523D2F"/>
                </a:solidFill>
                <a:latin typeface="Trebuchet MS"/>
                <a:cs typeface="Trebuchet MS"/>
              </a:rPr>
              <a:t>i</a:t>
            </a:r>
            <a:r>
              <a:rPr sz="1350" spc="65" dirty="0">
                <a:solidFill>
                  <a:srgbClr val="523D2F"/>
                </a:solidFill>
                <a:latin typeface="Trebuchet MS"/>
                <a:cs typeface="Trebuchet MS"/>
              </a:rPr>
              <a:t>c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a</a:t>
            </a:r>
            <a:r>
              <a:rPr sz="1350" spc="10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r>
              <a:rPr sz="1350" spc="20" dirty="0">
                <a:solidFill>
                  <a:srgbClr val="523D2F"/>
                </a:solidFill>
                <a:latin typeface="Trebuchet MS"/>
                <a:cs typeface="Trebuchet MS"/>
              </a:rPr>
              <a:t>e  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regularly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11099810" y="4979885"/>
            <a:ext cx="1275715" cy="8407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ctr">
              <a:lnSpc>
                <a:spcPts val="1590"/>
              </a:lnSpc>
              <a:spcBef>
                <a:spcPts val="190"/>
              </a:spcBef>
            </a:pPr>
            <a:r>
              <a:rPr sz="1350" spc="45" dirty="0">
                <a:solidFill>
                  <a:srgbClr val="523D2F"/>
                </a:solidFill>
                <a:latin typeface="Trebuchet MS"/>
                <a:cs typeface="Trebuchet MS"/>
              </a:rPr>
              <a:t>Communicate </a:t>
            </a:r>
            <a:r>
              <a:rPr sz="1350" spc="50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u</a:t>
            </a: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s</a:t>
            </a:r>
            <a:r>
              <a:rPr sz="1350" spc="-30" dirty="0">
                <a:solidFill>
                  <a:srgbClr val="523D2F"/>
                </a:solidFill>
                <a:latin typeface="Trebuchet MS"/>
                <a:cs typeface="Trebuchet MS"/>
              </a:rPr>
              <a:t>i</a:t>
            </a:r>
            <a:r>
              <a:rPr sz="1350" spc="50" dirty="0">
                <a:solidFill>
                  <a:srgbClr val="523D2F"/>
                </a:solidFill>
                <a:latin typeface="Trebuchet MS"/>
                <a:cs typeface="Trebuchet MS"/>
              </a:rPr>
              <a:t>n</a:t>
            </a:r>
            <a:r>
              <a:rPr sz="1350" spc="170" dirty="0">
                <a:solidFill>
                  <a:srgbClr val="523D2F"/>
                </a:solidFill>
                <a:latin typeface="Trebuchet MS"/>
                <a:cs typeface="Trebuchet MS"/>
              </a:rPr>
              <a:t>g</a:t>
            </a:r>
            <a:r>
              <a:rPr sz="1350" spc="-9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m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u</a:t>
            </a:r>
            <a:r>
              <a:rPr sz="1350" spc="5" dirty="0">
                <a:solidFill>
                  <a:srgbClr val="523D2F"/>
                </a:solidFill>
                <a:latin typeface="Trebuchet MS"/>
                <a:cs typeface="Trebuchet MS"/>
              </a:rPr>
              <a:t>l</a:t>
            </a:r>
            <a:r>
              <a:rPr sz="1350" spc="10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r>
              <a:rPr sz="1350" spc="-30" dirty="0">
                <a:solidFill>
                  <a:srgbClr val="523D2F"/>
                </a:solidFill>
                <a:latin typeface="Trebuchet MS"/>
                <a:cs typeface="Trebuchet MS"/>
              </a:rPr>
              <a:t>i</a:t>
            </a:r>
            <a:r>
              <a:rPr sz="1350" spc="55" dirty="0">
                <a:solidFill>
                  <a:srgbClr val="523D2F"/>
                </a:solidFill>
                <a:latin typeface="Trebuchet MS"/>
                <a:cs typeface="Trebuchet MS"/>
              </a:rPr>
              <a:t>p</a:t>
            </a:r>
            <a:r>
              <a:rPr sz="1350" spc="5" dirty="0">
                <a:solidFill>
                  <a:srgbClr val="523D2F"/>
                </a:solidFill>
                <a:latin typeface="Trebuchet MS"/>
                <a:cs typeface="Trebuchet MS"/>
              </a:rPr>
              <a:t>l</a:t>
            </a:r>
            <a:r>
              <a:rPr sz="1350" spc="20" dirty="0">
                <a:solidFill>
                  <a:srgbClr val="523D2F"/>
                </a:solidFill>
                <a:latin typeface="Trebuchet MS"/>
                <a:cs typeface="Trebuchet MS"/>
              </a:rPr>
              <a:t>e  </a:t>
            </a:r>
            <a:r>
              <a:rPr sz="1350" spc="65" dirty="0">
                <a:solidFill>
                  <a:srgbClr val="523D2F"/>
                </a:solidFill>
                <a:latin typeface="Trebuchet MS"/>
                <a:cs typeface="Trebuchet MS"/>
              </a:rPr>
              <a:t>c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o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mm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u</a:t>
            </a:r>
            <a:r>
              <a:rPr sz="1350" spc="50" dirty="0">
                <a:solidFill>
                  <a:srgbClr val="523D2F"/>
                </a:solidFill>
                <a:latin typeface="Trebuchet MS"/>
                <a:cs typeface="Trebuchet MS"/>
              </a:rPr>
              <a:t>n</a:t>
            </a:r>
            <a:r>
              <a:rPr sz="1350" spc="-30" dirty="0">
                <a:solidFill>
                  <a:srgbClr val="523D2F"/>
                </a:solidFill>
                <a:latin typeface="Trebuchet MS"/>
                <a:cs typeface="Trebuchet MS"/>
              </a:rPr>
              <a:t>i</a:t>
            </a:r>
            <a:r>
              <a:rPr sz="1350" spc="65" dirty="0">
                <a:solidFill>
                  <a:srgbClr val="523D2F"/>
                </a:solidFill>
                <a:latin typeface="Trebuchet MS"/>
                <a:cs typeface="Trebuchet MS"/>
              </a:rPr>
              <a:t>c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a</a:t>
            </a:r>
            <a:r>
              <a:rPr sz="1350" spc="10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r>
              <a:rPr sz="1350" spc="-30" dirty="0">
                <a:solidFill>
                  <a:srgbClr val="523D2F"/>
                </a:solidFill>
                <a:latin typeface="Trebuchet MS"/>
                <a:cs typeface="Trebuchet MS"/>
              </a:rPr>
              <a:t>i</a:t>
            </a:r>
            <a:r>
              <a:rPr sz="1350" spc="50" dirty="0">
                <a:solidFill>
                  <a:srgbClr val="523D2F"/>
                </a:solidFill>
                <a:latin typeface="Trebuchet MS"/>
                <a:cs typeface="Trebuchet MS"/>
              </a:rPr>
              <a:t>n</a:t>
            </a:r>
            <a:r>
              <a:rPr sz="1350" spc="120" dirty="0">
                <a:solidFill>
                  <a:srgbClr val="523D2F"/>
                </a:solidFill>
                <a:latin typeface="Trebuchet MS"/>
                <a:cs typeface="Trebuchet MS"/>
              </a:rPr>
              <a:t>g  </a:t>
            </a:r>
            <a:r>
              <a:rPr sz="1350" spc="55" dirty="0">
                <a:solidFill>
                  <a:srgbClr val="523D2F"/>
                </a:solidFill>
                <a:latin typeface="Trebuchet MS"/>
                <a:cs typeface="Trebuchet MS"/>
              </a:rPr>
              <a:t>channels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12707195" y="4600495"/>
            <a:ext cx="1473835" cy="1555115"/>
            <a:chOff x="12707195" y="4600495"/>
            <a:chExt cx="1473835" cy="1555115"/>
          </a:xfrm>
        </p:grpSpPr>
        <p:sp>
          <p:nvSpPr>
            <p:cNvPr id="251" name="object 251"/>
            <p:cNvSpPr/>
            <p:nvPr/>
          </p:nvSpPr>
          <p:spPr>
            <a:xfrm>
              <a:off x="12707189" y="4681727"/>
              <a:ext cx="1473835" cy="1473835"/>
            </a:xfrm>
            <a:custGeom>
              <a:avLst/>
              <a:gdLst/>
              <a:ahLst/>
              <a:cxnLst/>
              <a:rect l="l" t="t" r="r" b="b"/>
              <a:pathLst>
                <a:path w="1473834" h="1473835">
                  <a:moveTo>
                    <a:pt x="1473822" y="0"/>
                  </a:moveTo>
                  <a:lnTo>
                    <a:pt x="0" y="0"/>
                  </a:lnTo>
                  <a:lnTo>
                    <a:pt x="0" y="11785"/>
                  </a:lnTo>
                  <a:lnTo>
                    <a:pt x="0" y="1218171"/>
                  </a:lnTo>
                  <a:lnTo>
                    <a:pt x="243865" y="1462036"/>
                  </a:lnTo>
                  <a:lnTo>
                    <a:pt x="255651" y="1473822"/>
                  </a:lnTo>
                  <a:lnTo>
                    <a:pt x="1473822" y="1473822"/>
                  </a:lnTo>
                  <a:lnTo>
                    <a:pt x="1473822" y="0"/>
                  </a:lnTo>
                  <a:close/>
                </a:path>
              </a:pathLst>
            </a:custGeom>
            <a:solidFill>
              <a:srgbClr val="B597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3160673" y="4600495"/>
              <a:ext cx="563880" cy="159385"/>
            </a:xfrm>
            <a:custGeom>
              <a:avLst/>
              <a:gdLst/>
              <a:ahLst/>
              <a:cxnLst/>
              <a:rect l="l" t="t" r="r" b="b"/>
              <a:pathLst>
                <a:path w="563880" h="159385">
                  <a:moveTo>
                    <a:pt x="563494" y="158940"/>
                  </a:moveTo>
                  <a:lnTo>
                    <a:pt x="0" y="158940"/>
                  </a:lnTo>
                  <a:lnTo>
                    <a:pt x="0" y="0"/>
                  </a:lnTo>
                  <a:lnTo>
                    <a:pt x="563494" y="0"/>
                  </a:lnTo>
                  <a:lnTo>
                    <a:pt x="563494" y="15894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3" name="object 253"/>
          <p:cNvSpPr txBox="1"/>
          <p:nvPr/>
        </p:nvSpPr>
        <p:spPr>
          <a:xfrm>
            <a:off x="12829233" y="4777595"/>
            <a:ext cx="1229360" cy="12452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-635" algn="ctr">
              <a:lnSpc>
                <a:spcPts val="1590"/>
              </a:lnSpc>
              <a:spcBef>
                <a:spcPts val="190"/>
              </a:spcBef>
            </a:pPr>
            <a:r>
              <a:rPr sz="1350" spc="35" dirty="0">
                <a:solidFill>
                  <a:srgbClr val="523D2F"/>
                </a:solidFill>
                <a:latin typeface="Trebuchet MS"/>
                <a:cs typeface="Trebuchet MS"/>
              </a:rPr>
              <a:t>Provide 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35" dirty="0">
                <a:solidFill>
                  <a:srgbClr val="523D2F"/>
                </a:solidFill>
                <a:latin typeface="Trebuchet MS"/>
                <a:cs typeface="Trebuchet MS"/>
              </a:rPr>
              <a:t>opportunities 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523D2F"/>
                </a:solidFill>
                <a:latin typeface="Trebuchet MS"/>
                <a:cs typeface="Trebuchet MS"/>
              </a:rPr>
              <a:t>f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o</a:t>
            </a:r>
            <a:r>
              <a:rPr sz="1350" dirty="0">
                <a:solidFill>
                  <a:srgbClr val="523D2F"/>
                </a:solidFill>
                <a:latin typeface="Trebuchet MS"/>
                <a:cs typeface="Trebuchet MS"/>
              </a:rPr>
              <a:t>r</a:t>
            </a:r>
            <a:r>
              <a:rPr sz="1350" spc="-9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s</a:t>
            </a:r>
            <a:r>
              <a:rPr sz="1350" spc="10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a</a:t>
            </a:r>
            <a:r>
              <a:rPr sz="1350" spc="55" dirty="0">
                <a:solidFill>
                  <a:srgbClr val="523D2F"/>
                </a:solidFill>
                <a:latin typeface="Trebuchet MS"/>
                <a:cs typeface="Trebuchet MS"/>
              </a:rPr>
              <a:t>ff</a:t>
            </a:r>
            <a:r>
              <a:rPr sz="1350" spc="-9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o</a:t>
            </a:r>
            <a:r>
              <a:rPr sz="1350" spc="-9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a</a:t>
            </a: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s</a:t>
            </a:r>
            <a:r>
              <a:rPr sz="1350" spc="65" dirty="0">
                <a:solidFill>
                  <a:srgbClr val="523D2F"/>
                </a:solidFill>
                <a:latin typeface="Trebuchet MS"/>
                <a:cs typeface="Trebuchet MS"/>
              </a:rPr>
              <a:t>k  </a:t>
            </a:r>
            <a:r>
              <a:rPr sz="1350" spc="55" dirty="0">
                <a:solidFill>
                  <a:srgbClr val="523D2F"/>
                </a:solidFill>
                <a:latin typeface="Trebuchet MS"/>
                <a:cs typeface="Trebuchet MS"/>
              </a:rPr>
              <a:t>q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u</a:t>
            </a:r>
            <a:r>
              <a:rPr sz="1350" spc="30" dirty="0">
                <a:solidFill>
                  <a:srgbClr val="523D2F"/>
                </a:solidFill>
                <a:latin typeface="Trebuchet MS"/>
                <a:cs typeface="Trebuchet MS"/>
              </a:rPr>
              <a:t>e</a:t>
            </a: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s</a:t>
            </a:r>
            <a:r>
              <a:rPr sz="1350" spc="10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r>
              <a:rPr sz="1350" spc="-30" dirty="0">
                <a:solidFill>
                  <a:srgbClr val="523D2F"/>
                </a:solidFill>
                <a:latin typeface="Trebuchet MS"/>
                <a:cs typeface="Trebuchet MS"/>
              </a:rPr>
              <a:t>i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o</a:t>
            </a:r>
            <a:r>
              <a:rPr sz="1350" spc="50" dirty="0">
                <a:solidFill>
                  <a:srgbClr val="523D2F"/>
                </a:solidFill>
                <a:latin typeface="Trebuchet MS"/>
                <a:cs typeface="Trebuchet MS"/>
              </a:rPr>
              <a:t>n</a:t>
            </a: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s</a:t>
            </a:r>
            <a:r>
              <a:rPr sz="1350" spc="-9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a</a:t>
            </a:r>
            <a:r>
              <a:rPr sz="1350" spc="50" dirty="0">
                <a:solidFill>
                  <a:srgbClr val="523D2F"/>
                </a:solidFill>
                <a:latin typeface="Trebuchet MS"/>
                <a:cs typeface="Trebuchet MS"/>
              </a:rPr>
              <a:t>n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d  </a:t>
            </a:r>
            <a:r>
              <a:rPr sz="1350" spc="25" dirty="0">
                <a:solidFill>
                  <a:srgbClr val="523D2F"/>
                </a:solidFill>
                <a:latin typeface="Trebuchet MS"/>
                <a:cs typeface="Trebuchet MS"/>
              </a:rPr>
              <a:t>provide </a:t>
            </a:r>
            <a:r>
              <a:rPr sz="1350" spc="30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55" dirty="0">
                <a:solidFill>
                  <a:srgbClr val="523D2F"/>
                </a:solidFill>
                <a:latin typeface="Trebuchet MS"/>
                <a:cs typeface="Trebuchet MS"/>
              </a:rPr>
              <a:t>feedback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254" name="object 254"/>
          <p:cNvGrpSpPr/>
          <p:nvPr/>
        </p:nvGrpSpPr>
        <p:grpSpPr>
          <a:xfrm>
            <a:off x="14404396" y="4600495"/>
            <a:ext cx="1473835" cy="1555115"/>
            <a:chOff x="14404396" y="4600495"/>
            <a:chExt cx="1473835" cy="1555115"/>
          </a:xfrm>
        </p:grpSpPr>
        <p:sp>
          <p:nvSpPr>
            <p:cNvPr id="255" name="object 255"/>
            <p:cNvSpPr/>
            <p:nvPr/>
          </p:nvSpPr>
          <p:spPr>
            <a:xfrm>
              <a:off x="14404391" y="4681727"/>
              <a:ext cx="1473835" cy="1473835"/>
            </a:xfrm>
            <a:custGeom>
              <a:avLst/>
              <a:gdLst/>
              <a:ahLst/>
              <a:cxnLst/>
              <a:rect l="l" t="t" r="r" b="b"/>
              <a:pathLst>
                <a:path w="1473834" h="1473835">
                  <a:moveTo>
                    <a:pt x="1473809" y="0"/>
                  </a:moveTo>
                  <a:lnTo>
                    <a:pt x="0" y="0"/>
                  </a:lnTo>
                  <a:lnTo>
                    <a:pt x="0" y="11785"/>
                  </a:lnTo>
                  <a:lnTo>
                    <a:pt x="0" y="1218171"/>
                  </a:lnTo>
                  <a:lnTo>
                    <a:pt x="243865" y="1462036"/>
                  </a:lnTo>
                  <a:lnTo>
                    <a:pt x="255651" y="1473822"/>
                  </a:lnTo>
                  <a:lnTo>
                    <a:pt x="1473809" y="1473822"/>
                  </a:lnTo>
                  <a:lnTo>
                    <a:pt x="1473809" y="0"/>
                  </a:lnTo>
                  <a:close/>
                </a:path>
              </a:pathLst>
            </a:custGeom>
            <a:solidFill>
              <a:srgbClr val="CCB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4857875" y="4600495"/>
              <a:ext cx="563880" cy="159385"/>
            </a:xfrm>
            <a:custGeom>
              <a:avLst/>
              <a:gdLst/>
              <a:ahLst/>
              <a:cxnLst/>
              <a:rect l="l" t="t" r="r" b="b"/>
              <a:pathLst>
                <a:path w="563880" h="159385">
                  <a:moveTo>
                    <a:pt x="563494" y="158940"/>
                  </a:moveTo>
                  <a:lnTo>
                    <a:pt x="0" y="158940"/>
                  </a:lnTo>
                  <a:lnTo>
                    <a:pt x="0" y="0"/>
                  </a:lnTo>
                  <a:lnTo>
                    <a:pt x="563494" y="0"/>
                  </a:lnTo>
                  <a:lnTo>
                    <a:pt x="563494" y="15894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7" name="object 257"/>
          <p:cNvSpPr txBox="1"/>
          <p:nvPr/>
        </p:nvSpPr>
        <p:spPr>
          <a:xfrm>
            <a:off x="14496860" y="5283317"/>
            <a:ext cx="1288415" cy="2336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80" dirty="0">
                <a:solidFill>
                  <a:srgbClr val="523D2F"/>
                </a:solidFill>
                <a:latin typeface="Trebuchet MS"/>
                <a:cs typeface="Trebuchet MS"/>
              </a:rPr>
              <a:t>U</a:t>
            </a: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s</a:t>
            </a:r>
            <a:r>
              <a:rPr sz="1350" spc="30" dirty="0">
                <a:solidFill>
                  <a:srgbClr val="523D2F"/>
                </a:solidFill>
                <a:latin typeface="Trebuchet MS"/>
                <a:cs typeface="Trebuchet MS"/>
              </a:rPr>
              <a:t>e</a:t>
            </a:r>
            <a:r>
              <a:rPr sz="1350" spc="-9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523D2F"/>
                </a:solidFill>
                <a:latin typeface="Trebuchet MS"/>
                <a:cs typeface="Trebuchet MS"/>
              </a:rPr>
              <a:t>v</a:t>
            </a:r>
            <a:r>
              <a:rPr sz="1350" spc="-30" dirty="0">
                <a:solidFill>
                  <a:srgbClr val="523D2F"/>
                </a:solidFill>
                <a:latin typeface="Trebuchet MS"/>
                <a:cs typeface="Trebuchet MS"/>
              </a:rPr>
              <a:t>i</a:t>
            </a: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s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u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a</a:t>
            </a:r>
            <a:r>
              <a:rPr sz="1350" spc="5" dirty="0">
                <a:solidFill>
                  <a:srgbClr val="523D2F"/>
                </a:solidFill>
                <a:latin typeface="Trebuchet MS"/>
                <a:cs typeface="Trebuchet MS"/>
              </a:rPr>
              <a:t>l</a:t>
            </a:r>
            <a:r>
              <a:rPr sz="1350" spc="-9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r>
              <a:rPr sz="1350" spc="40" dirty="0">
                <a:solidFill>
                  <a:srgbClr val="523D2F"/>
                </a:solidFill>
                <a:latin typeface="Trebuchet MS"/>
                <a:cs typeface="Trebuchet MS"/>
              </a:rPr>
              <a:t>oo</a:t>
            </a:r>
            <a:r>
              <a:rPr sz="1350" spc="5" dirty="0">
                <a:solidFill>
                  <a:srgbClr val="523D2F"/>
                </a:solidFill>
                <a:latin typeface="Trebuchet MS"/>
                <a:cs typeface="Trebuchet MS"/>
              </a:rPr>
              <a:t>l</a:t>
            </a: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s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258" name="object 258"/>
          <p:cNvGrpSpPr/>
          <p:nvPr/>
        </p:nvGrpSpPr>
        <p:grpSpPr>
          <a:xfrm>
            <a:off x="16103044" y="4626823"/>
            <a:ext cx="1473835" cy="1555115"/>
            <a:chOff x="16103044" y="4626823"/>
            <a:chExt cx="1473835" cy="1555115"/>
          </a:xfrm>
        </p:grpSpPr>
        <p:sp>
          <p:nvSpPr>
            <p:cNvPr id="259" name="object 259"/>
            <p:cNvSpPr/>
            <p:nvPr/>
          </p:nvSpPr>
          <p:spPr>
            <a:xfrm>
              <a:off x="16103041" y="4708067"/>
              <a:ext cx="1473835" cy="1473835"/>
            </a:xfrm>
            <a:custGeom>
              <a:avLst/>
              <a:gdLst/>
              <a:ahLst/>
              <a:cxnLst/>
              <a:rect l="l" t="t" r="r" b="b"/>
              <a:pathLst>
                <a:path w="1473834" h="1473835">
                  <a:moveTo>
                    <a:pt x="1473809" y="0"/>
                  </a:moveTo>
                  <a:lnTo>
                    <a:pt x="0" y="0"/>
                  </a:lnTo>
                  <a:lnTo>
                    <a:pt x="0" y="11772"/>
                  </a:lnTo>
                  <a:lnTo>
                    <a:pt x="0" y="1218158"/>
                  </a:lnTo>
                  <a:lnTo>
                    <a:pt x="243865" y="1462024"/>
                  </a:lnTo>
                  <a:lnTo>
                    <a:pt x="255651" y="1473809"/>
                  </a:lnTo>
                  <a:lnTo>
                    <a:pt x="1473809" y="1473809"/>
                  </a:lnTo>
                  <a:lnTo>
                    <a:pt x="1473809" y="0"/>
                  </a:lnTo>
                  <a:close/>
                </a:path>
              </a:pathLst>
            </a:custGeom>
            <a:solidFill>
              <a:srgbClr val="B9B4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6556523" y="4626823"/>
              <a:ext cx="563880" cy="159385"/>
            </a:xfrm>
            <a:custGeom>
              <a:avLst/>
              <a:gdLst/>
              <a:ahLst/>
              <a:cxnLst/>
              <a:rect l="l" t="t" r="r" b="b"/>
              <a:pathLst>
                <a:path w="563880" h="159385">
                  <a:moveTo>
                    <a:pt x="563494" y="158940"/>
                  </a:moveTo>
                  <a:lnTo>
                    <a:pt x="0" y="158940"/>
                  </a:lnTo>
                  <a:lnTo>
                    <a:pt x="0" y="0"/>
                  </a:lnTo>
                  <a:lnTo>
                    <a:pt x="563494" y="0"/>
                  </a:lnTo>
                  <a:lnTo>
                    <a:pt x="563494" y="158940"/>
                  </a:lnTo>
                  <a:close/>
                </a:path>
              </a:pathLst>
            </a:custGeom>
            <a:solidFill>
              <a:srgbClr val="4F4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1" name="object 261"/>
          <p:cNvSpPr txBox="1"/>
          <p:nvPr/>
        </p:nvSpPr>
        <p:spPr>
          <a:xfrm>
            <a:off x="16314828" y="4905066"/>
            <a:ext cx="1049655" cy="104266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065" marR="5080" algn="ctr">
              <a:lnSpc>
                <a:spcPts val="1590"/>
              </a:lnSpc>
              <a:spcBef>
                <a:spcPts val="190"/>
              </a:spcBef>
            </a:pPr>
            <a:r>
              <a:rPr sz="1350" spc="50" dirty="0">
                <a:solidFill>
                  <a:srgbClr val="523D2F"/>
                </a:solidFill>
                <a:latin typeface="Trebuchet MS"/>
                <a:cs typeface="Trebuchet MS"/>
              </a:rPr>
              <a:t>Target </a:t>
            </a:r>
            <a:r>
              <a:rPr sz="1350" spc="5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m</a:t>
            </a:r>
            <a:r>
              <a:rPr sz="1350" spc="30" dirty="0">
                <a:solidFill>
                  <a:srgbClr val="523D2F"/>
                </a:solidFill>
                <a:latin typeface="Trebuchet MS"/>
                <a:cs typeface="Trebuchet MS"/>
              </a:rPr>
              <a:t>e</a:t>
            </a: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ss</a:t>
            </a:r>
            <a:r>
              <a:rPr sz="1350" spc="60" dirty="0">
                <a:solidFill>
                  <a:srgbClr val="523D2F"/>
                </a:solidFill>
                <a:latin typeface="Trebuchet MS"/>
                <a:cs typeface="Trebuchet MS"/>
              </a:rPr>
              <a:t>a</a:t>
            </a:r>
            <a:r>
              <a:rPr sz="1350" spc="170" dirty="0">
                <a:solidFill>
                  <a:srgbClr val="523D2F"/>
                </a:solidFill>
                <a:latin typeface="Trebuchet MS"/>
                <a:cs typeface="Trebuchet MS"/>
              </a:rPr>
              <a:t>g</a:t>
            </a:r>
            <a:r>
              <a:rPr sz="1350" spc="30" dirty="0">
                <a:solidFill>
                  <a:srgbClr val="523D2F"/>
                </a:solidFill>
                <a:latin typeface="Trebuchet MS"/>
                <a:cs typeface="Trebuchet MS"/>
              </a:rPr>
              <a:t>e</a:t>
            </a:r>
            <a:r>
              <a:rPr sz="1350" spc="150" dirty="0">
                <a:solidFill>
                  <a:srgbClr val="523D2F"/>
                </a:solidFill>
                <a:latin typeface="Trebuchet MS"/>
                <a:cs typeface="Trebuchet MS"/>
              </a:rPr>
              <a:t>s</a:t>
            </a:r>
            <a:r>
              <a:rPr sz="1350" spc="-9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523D2F"/>
                </a:solidFill>
                <a:latin typeface="Trebuchet MS"/>
                <a:cs typeface="Trebuchet MS"/>
              </a:rPr>
              <a:t>t</a:t>
            </a:r>
            <a:r>
              <a:rPr sz="1350" spc="30" dirty="0">
                <a:solidFill>
                  <a:srgbClr val="523D2F"/>
                </a:solidFill>
                <a:latin typeface="Trebuchet MS"/>
                <a:cs typeface="Trebuchet MS"/>
              </a:rPr>
              <a:t>o  different </a:t>
            </a:r>
            <a:r>
              <a:rPr sz="1350" spc="3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523D2F"/>
                </a:solidFill>
                <a:latin typeface="Trebuchet MS"/>
                <a:cs typeface="Trebuchet MS"/>
              </a:rPr>
              <a:t>employees </a:t>
            </a:r>
            <a:r>
              <a:rPr sz="1350" spc="55" dirty="0">
                <a:solidFill>
                  <a:srgbClr val="523D2F"/>
                </a:solidFill>
                <a:latin typeface="Trebuchet MS"/>
                <a:cs typeface="Trebuchet MS"/>
              </a:rPr>
              <a:t> </a:t>
            </a:r>
            <a:r>
              <a:rPr sz="1350" spc="80" dirty="0">
                <a:solidFill>
                  <a:srgbClr val="523D2F"/>
                </a:solidFill>
                <a:latin typeface="Trebuchet MS"/>
                <a:cs typeface="Trebuchet MS"/>
              </a:rPr>
              <a:t>segments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62" name="object 262"/>
          <p:cNvSpPr txBox="1">
            <a:spLocks noGrp="1"/>
          </p:cNvSpPr>
          <p:nvPr>
            <p:ph type="title"/>
          </p:nvPr>
        </p:nvSpPr>
        <p:spPr>
          <a:xfrm>
            <a:off x="7749908" y="1311410"/>
            <a:ext cx="934847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b="0" spc="25" dirty="0">
                <a:latin typeface="Tahoma"/>
                <a:cs typeface="Tahoma"/>
              </a:rPr>
              <a:t>The </a:t>
            </a:r>
            <a:r>
              <a:rPr sz="1800" b="0" spc="125" dirty="0">
                <a:latin typeface="Tahoma"/>
                <a:cs typeface="Tahoma"/>
              </a:rPr>
              <a:t>company </a:t>
            </a:r>
            <a:r>
              <a:rPr sz="1800" b="0" spc="30" dirty="0">
                <a:latin typeface="Tahoma"/>
                <a:cs typeface="Tahoma"/>
              </a:rPr>
              <a:t>should </a:t>
            </a:r>
            <a:r>
              <a:rPr sz="1800" b="0" spc="85" dirty="0">
                <a:latin typeface="Tahoma"/>
                <a:cs typeface="Tahoma"/>
              </a:rPr>
              <a:t>communicate </a:t>
            </a:r>
            <a:r>
              <a:rPr sz="1800" b="0" spc="70" dirty="0">
                <a:latin typeface="Tahoma"/>
                <a:cs typeface="Tahoma"/>
              </a:rPr>
              <a:t>with </a:t>
            </a:r>
            <a:r>
              <a:rPr sz="1800" b="0" spc="-35" dirty="0">
                <a:latin typeface="Tahoma"/>
                <a:cs typeface="Tahoma"/>
              </a:rPr>
              <a:t>its </a:t>
            </a:r>
            <a:r>
              <a:rPr sz="1800" b="0" spc="80" dirty="0">
                <a:latin typeface="Tahoma"/>
                <a:cs typeface="Tahoma"/>
              </a:rPr>
              <a:t>employees </a:t>
            </a:r>
            <a:r>
              <a:rPr sz="1800" b="0" spc="35" dirty="0">
                <a:latin typeface="Tahoma"/>
                <a:cs typeface="Tahoma"/>
              </a:rPr>
              <a:t>frequently, </a:t>
            </a:r>
            <a:r>
              <a:rPr sz="1800" b="0" spc="45" dirty="0">
                <a:latin typeface="Tahoma"/>
                <a:cs typeface="Tahoma"/>
              </a:rPr>
              <a:t>but </a:t>
            </a:r>
            <a:r>
              <a:rPr sz="1800" b="0" spc="-40" dirty="0">
                <a:latin typeface="Tahoma"/>
                <a:cs typeface="Tahoma"/>
              </a:rPr>
              <a:t>it </a:t>
            </a:r>
            <a:r>
              <a:rPr sz="1800" b="0" spc="30" dirty="0">
                <a:latin typeface="Tahoma"/>
                <a:cs typeface="Tahoma"/>
              </a:rPr>
              <a:t>should </a:t>
            </a:r>
            <a:r>
              <a:rPr sz="1800" b="0" spc="45" dirty="0">
                <a:latin typeface="Tahoma"/>
                <a:cs typeface="Tahoma"/>
              </a:rPr>
              <a:t>also </a:t>
            </a:r>
            <a:r>
              <a:rPr sz="1800" b="0" spc="50" dirty="0">
                <a:latin typeface="Tahoma"/>
                <a:cs typeface="Tahoma"/>
              </a:rPr>
              <a:t> </a:t>
            </a:r>
            <a:r>
              <a:rPr sz="1800" b="0" spc="45" dirty="0">
                <a:latin typeface="Tahoma"/>
                <a:cs typeface="Tahoma"/>
              </a:rPr>
              <a:t>disseminate</a:t>
            </a:r>
            <a:r>
              <a:rPr sz="1800" b="0" spc="-114" dirty="0">
                <a:latin typeface="Tahoma"/>
                <a:cs typeface="Tahoma"/>
              </a:rPr>
              <a:t> </a:t>
            </a:r>
            <a:r>
              <a:rPr sz="1800" b="0" spc="50" dirty="0">
                <a:latin typeface="Tahoma"/>
                <a:cs typeface="Tahoma"/>
              </a:rPr>
              <a:t>information</a:t>
            </a:r>
            <a:r>
              <a:rPr sz="1800" b="0" spc="-114" dirty="0">
                <a:latin typeface="Tahoma"/>
                <a:cs typeface="Tahoma"/>
              </a:rPr>
              <a:t> </a:t>
            </a:r>
            <a:r>
              <a:rPr sz="1800" b="0" spc="45" dirty="0">
                <a:latin typeface="Tahoma"/>
                <a:cs typeface="Tahoma"/>
              </a:rPr>
              <a:t>through</a:t>
            </a:r>
            <a:r>
              <a:rPr sz="1800" b="0" spc="-110" dirty="0">
                <a:latin typeface="Tahoma"/>
                <a:cs typeface="Tahoma"/>
              </a:rPr>
              <a:t> </a:t>
            </a:r>
            <a:r>
              <a:rPr sz="1800" b="0" spc="180" dirty="0">
                <a:latin typeface="Tahoma"/>
                <a:cs typeface="Tahoma"/>
              </a:rPr>
              <a:t>a</a:t>
            </a:r>
            <a:r>
              <a:rPr sz="1800" b="0" spc="-114" dirty="0">
                <a:latin typeface="Tahoma"/>
                <a:cs typeface="Tahoma"/>
              </a:rPr>
              <a:t> </a:t>
            </a:r>
            <a:r>
              <a:rPr sz="1800" b="0" spc="75" dirty="0">
                <a:latin typeface="Tahoma"/>
                <a:cs typeface="Tahoma"/>
              </a:rPr>
              <a:t>variety</a:t>
            </a:r>
            <a:r>
              <a:rPr sz="1800" b="0" spc="-114" dirty="0">
                <a:latin typeface="Tahoma"/>
                <a:cs typeface="Tahoma"/>
              </a:rPr>
              <a:t> </a:t>
            </a:r>
            <a:r>
              <a:rPr sz="1800" b="0" spc="95" dirty="0">
                <a:latin typeface="Tahoma"/>
                <a:cs typeface="Tahoma"/>
              </a:rPr>
              <a:t>of</a:t>
            </a:r>
            <a:r>
              <a:rPr sz="1800" b="0" spc="-110" dirty="0">
                <a:latin typeface="Tahoma"/>
                <a:cs typeface="Tahoma"/>
              </a:rPr>
              <a:t> </a:t>
            </a:r>
            <a:r>
              <a:rPr sz="1800" b="0" spc="55" dirty="0">
                <a:latin typeface="Tahoma"/>
                <a:cs typeface="Tahoma"/>
              </a:rPr>
              <a:t>channels</a:t>
            </a:r>
            <a:r>
              <a:rPr sz="1800" b="0" spc="-114" dirty="0">
                <a:latin typeface="Tahoma"/>
                <a:cs typeface="Tahoma"/>
              </a:rPr>
              <a:t> </a:t>
            </a:r>
            <a:r>
              <a:rPr sz="1800" b="0" spc="40" dirty="0">
                <a:latin typeface="Tahoma"/>
                <a:cs typeface="Tahoma"/>
              </a:rPr>
              <a:t>within</a:t>
            </a:r>
            <a:r>
              <a:rPr sz="1800" b="0" spc="-114" dirty="0">
                <a:latin typeface="Tahoma"/>
                <a:cs typeface="Tahoma"/>
              </a:rPr>
              <a:t> </a:t>
            </a:r>
            <a:r>
              <a:rPr sz="1800" b="0" spc="35" dirty="0">
                <a:latin typeface="Tahoma"/>
                <a:cs typeface="Tahoma"/>
              </a:rPr>
              <a:t>the</a:t>
            </a:r>
            <a:r>
              <a:rPr sz="1800" b="0" spc="-110" dirty="0">
                <a:latin typeface="Tahoma"/>
                <a:cs typeface="Tahoma"/>
              </a:rPr>
              <a:t> </a:t>
            </a:r>
            <a:r>
              <a:rPr sz="1800" b="0" spc="125" dirty="0">
                <a:latin typeface="Tahoma"/>
                <a:cs typeface="Tahoma"/>
              </a:rPr>
              <a:t>company</a:t>
            </a:r>
            <a:r>
              <a:rPr sz="1800" b="0" spc="-114" dirty="0">
                <a:latin typeface="Tahoma"/>
                <a:cs typeface="Tahoma"/>
              </a:rPr>
              <a:t> </a:t>
            </a:r>
            <a:r>
              <a:rPr sz="1800" b="0" spc="40" dirty="0">
                <a:latin typeface="Tahoma"/>
                <a:cs typeface="Tahoma"/>
              </a:rPr>
              <a:t>to</a:t>
            </a:r>
            <a:r>
              <a:rPr sz="1800" b="0" spc="-114" dirty="0">
                <a:latin typeface="Tahoma"/>
                <a:cs typeface="Tahoma"/>
              </a:rPr>
              <a:t> </a:t>
            </a:r>
            <a:r>
              <a:rPr sz="1800" b="0" spc="130" dirty="0">
                <a:latin typeface="Tahoma"/>
                <a:cs typeface="Tahoma"/>
              </a:rPr>
              <a:t>make</a:t>
            </a:r>
            <a:r>
              <a:rPr sz="1800" b="0" spc="-110" dirty="0">
                <a:latin typeface="Tahoma"/>
                <a:cs typeface="Tahoma"/>
              </a:rPr>
              <a:t> </a:t>
            </a:r>
            <a:r>
              <a:rPr sz="1800" b="0" spc="35" dirty="0">
                <a:latin typeface="Tahoma"/>
                <a:cs typeface="Tahoma"/>
              </a:rPr>
              <a:t>sure </a:t>
            </a:r>
            <a:r>
              <a:rPr sz="1800" b="0" spc="-550" dirty="0">
                <a:latin typeface="Tahoma"/>
                <a:cs typeface="Tahoma"/>
              </a:rPr>
              <a:t> </a:t>
            </a:r>
            <a:r>
              <a:rPr sz="1800" b="0" spc="35" dirty="0">
                <a:latin typeface="Tahoma"/>
                <a:cs typeface="Tahoma"/>
              </a:rPr>
              <a:t>the</a:t>
            </a:r>
            <a:r>
              <a:rPr sz="1800" b="0" spc="-120" dirty="0">
                <a:latin typeface="Tahoma"/>
                <a:cs typeface="Tahoma"/>
              </a:rPr>
              <a:t> </a:t>
            </a:r>
            <a:r>
              <a:rPr sz="1800" b="0" spc="70" dirty="0">
                <a:latin typeface="Tahoma"/>
                <a:cs typeface="Tahoma"/>
              </a:rPr>
              <a:t>messages</a:t>
            </a:r>
            <a:r>
              <a:rPr sz="1800" b="0" spc="-120" dirty="0">
                <a:latin typeface="Tahoma"/>
                <a:cs typeface="Tahoma"/>
              </a:rPr>
              <a:t> </a:t>
            </a:r>
            <a:r>
              <a:rPr sz="1800" b="0" spc="110" dirty="0">
                <a:latin typeface="Tahoma"/>
                <a:cs typeface="Tahoma"/>
              </a:rPr>
              <a:t>are</a:t>
            </a:r>
            <a:r>
              <a:rPr sz="1800" b="0" spc="-120" dirty="0">
                <a:latin typeface="Tahoma"/>
                <a:cs typeface="Tahoma"/>
              </a:rPr>
              <a:t> </a:t>
            </a:r>
            <a:r>
              <a:rPr sz="1800" b="0" spc="40" dirty="0">
                <a:latin typeface="Tahoma"/>
                <a:cs typeface="Tahoma"/>
              </a:rPr>
              <a:t>getting</a:t>
            </a:r>
            <a:r>
              <a:rPr sz="1800" b="0" spc="-120" dirty="0">
                <a:latin typeface="Tahoma"/>
                <a:cs typeface="Tahoma"/>
              </a:rPr>
              <a:t> </a:t>
            </a:r>
            <a:r>
              <a:rPr sz="1800" b="0" spc="95" dirty="0">
                <a:latin typeface="Tahoma"/>
                <a:cs typeface="Tahoma"/>
              </a:rPr>
              <a:t>over</a:t>
            </a:r>
            <a:r>
              <a:rPr sz="1800" b="0" spc="-120" dirty="0">
                <a:latin typeface="Tahoma"/>
                <a:cs typeface="Tahoma"/>
              </a:rPr>
              <a:t> </a:t>
            </a:r>
            <a:r>
              <a:rPr sz="1800" b="0" spc="110" dirty="0">
                <a:latin typeface="Tahoma"/>
                <a:cs typeface="Tahoma"/>
              </a:rPr>
              <a:t>and</a:t>
            </a:r>
            <a:r>
              <a:rPr sz="1800" b="0" spc="-120" dirty="0">
                <a:latin typeface="Tahoma"/>
                <a:cs typeface="Tahoma"/>
              </a:rPr>
              <a:t> </a:t>
            </a:r>
            <a:r>
              <a:rPr sz="1800" b="0" spc="65" dirty="0">
                <a:latin typeface="Tahoma"/>
                <a:cs typeface="Tahoma"/>
              </a:rPr>
              <a:t>reinforce</a:t>
            </a:r>
            <a:r>
              <a:rPr sz="1800" b="0" spc="-120" dirty="0">
                <a:latin typeface="Tahoma"/>
                <a:cs typeface="Tahoma"/>
              </a:rPr>
              <a:t> </a:t>
            </a:r>
            <a:r>
              <a:rPr sz="1800" b="0" spc="5" dirty="0">
                <a:latin typeface="Tahoma"/>
                <a:cs typeface="Tahoma"/>
              </a:rPr>
              <a:t>them.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7749908" y="2568710"/>
            <a:ext cx="9662795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It's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crucial 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that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125" dirty="0">
                <a:solidFill>
                  <a:srgbClr val="523D2F"/>
                </a:solidFill>
                <a:latin typeface="Tahoma"/>
                <a:cs typeface="Tahoma"/>
              </a:rPr>
              <a:t>company </a:t>
            </a:r>
            <a:r>
              <a:rPr sz="1800" spc="30" dirty="0">
                <a:solidFill>
                  <a:srgbClr val="523D2F"/>
                </a:solidFill>
                <a:latin typeface="Tahoma"/>
                <a:cs typeface="Tahoma"/>
              </a:rPr>
              <a:t>doesn't </a:t>
            </a:r>
            <a:r>
              <a:rPr sz="1800" spc="55" dirty="0">
                <a:solidFill>
                  <a:srgbClr val="523D2F"/>
                </a:solidFill>
                <a:latin typeface="Tahoma"/>
                <a:cs typeface="Tahoma"/>
              </a:rPr>
              <a:t>rely </a:t>
            </a:r>
            <a:r>
              <a:rPr sz="1800" spc="30" dirty="0">
                <a:solidFill>
                  <a:srgbClr val="523D2F"/>
                </a:solidFill>
                <a:latin typeface="Tahoma"/>
                <a:cs typeface="Tahoma"/>
              </a:rPr>
              <a:t>solely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on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email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to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get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145" dirty="0">
                <a:solidFill>
                  <a:srgbClr val="523D2F"/>
                </a:solidFill>
                <a:latin typeface="Tahoma"/>
                <a:cs typeface="Tahoma"/>
              </a:rPr>
              <a:t>work </a:t>
            </a:r>
            <a:r>
              <a:rPr sz="1800" spc="90" dirty="0">
                <a:solidFill>
                  <a:srgbClr val="523D2F"/>
                </a:solidFill>
                <a:latin typeface="Tahoma"/>
                <a:cs typeface="Tahoma"/>
              </a:rPr>
              <a:t>done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because 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email </a:t>
            </a:r>
            <a:r>
              <a:rPr sz="1800" spc="90" dirty="0">
                <a:solidFill>
                  <a:srgbClr val="523D2F"/>
                </a:solidFill>
                <a:latin typeface="Tahoma"/>
                <a:cs typeface="Tahoma"/>
              </a:rPr>
              <a:t>overload </a:t>
            </a:r>
            <a:r>
              <a:rPr sz="1800" spc="155" dirty="0">
                <a:solidFill>
                  <a:srgbClr val="523D2F"/>
                </a:solidFill>
                <a:latin typeface="Tahoma"/>
                <a:cs typeface="Tahoma"/>
              </a:rPr>
              <a:t>may </a:t>
            </a:r>
            <a:r>
              <a:rPr sz="1800" spc="85" dirty="0">
                <a:solidFill>
                  <a:srgbClr val="523D2F"/>
                </a:solidFill>
                <a:latin typeface="Tahoma"/>
                <a:cs typeface="Tahoma"/>
              </a:rPr>
              <a:t>cause </a:t>
            </a:r>
            <a:r>
              <a:rPr sz="1800" spc="80" dirty="0">
                <a:solidFill>
                  <a:srgbClr val="523D2F"/>
                </a:solidFill>
                <a:latin typeface="Tahoma"/>
                <a:cs typeface="Tahoma"/>
              </a:rPr>
              <a:t>employees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to </a:t>
            </a:r>
            <a:r>
              <a:rPr sz="1800" spc="5" dirty="0">
                <a:solidFill>
                  <a:srgbClr val="523D2F"/>
                </a:solidFill>
                <a:latin typeface="Tahoma"/>
                <a:cs typeface="Tahoma"/>
              </a:rPr>
              <a:t>miss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key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messages 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that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are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buried </a:t>
            </a:r>
            <a:r>
              <a:rPr sz="1800" spc="-15" dirty="0">
                <a:solidFill>
                  <a:srgbClr val="523D2F"/>
                </a:solidFill>
                <a:latin typeface="Tahoma"/>
                <a:cs typeface="Tahoma"/>
              </a:rPr>
              <a:t>in </a:t>
            </a:r>
            <a:r>
              <a:rPr sz="1800" spc="20" dirty="0">
                <a:solidFill>
                  <a:srgbClr val="523D2F"/>
                </a:solidFill>
                <a:latin typeface="Tahoma"/>
                <a:cs typeface="Tahoma"/>
              </a:rPr>
              <a:t>their 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Tahoma"/>
                <a:cs typeface="Tahoma"/>
              </a:rPr>
              <a:t>inboxes.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Tahoma"/>
                <a:cs typeface="Tahoma"/>
              </a:rPr>
              <a:t>Utilizing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platforms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Tahoma"/>
                <a:cs typeface="Tahoma"/>
              </a:rPr>
              <a:t>like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desktop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Tahoma"/>
                <a:cs typeface="Tahoma"/>
              </a:rPr>
              <a:t>tickers,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523D2F"/>
                </a:solidFill>
                <a:latin typeface="Tahoma"/>
                <a:cs typeface="Tahoma"/>
              </a:rPr>
              <a:t>screensavers,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wallpapers,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pop-up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523D2F"/>
                </a:solidFill>
                <a:latin typeface="Tahoma"/>
                <a:cs typeface="Tahoma"/>
              </a:rPr>
              <a:t>warnings,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and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digital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signage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to </a:t>
            </a:r>
            <a:r>
              <a:rPr sz="1800" spc="125" dirty="0">
                <a:solidFill>
                  <a:srgbClr val="523D2F"/>
                </a:solidFill>
                <a:latin typeface="Tahoma"/>
                <a:cs typeface="Tahoma"/>
              </a:rPr>
              <a:t>accommodate </a:t>
            </a:r>
            <a:r>
              <a:rPr sz="1800" spc="55" dirty="0">
                <a:solidFill>
                  <a:srgbClr val="523D2F"/>
                </a:solidFill>
                <a:latin typeface="Tahoma"/>
                <a:cs typeface="Tahoma"/>
              </a:rPr>
              <a:t>various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information-receiving </a:t>
            </a:r>
            <a:r>
              <a:rPr sz="1800" spc="80" dirty="0">
                <a:solidFill>
                  <a:srgbClr val="523D2F"/>
                </a:solidFill>
                <a:latin typeface="Tahoma"/>
                <a:cs typeface="Tahoma"/>
              </a:rPr>
              <a:t>preferences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will </a:t>
            </a:r>
            <a:r>
              <a:rPr sz="1800" spc="50" dirty="0">
                <a:solidFill>
                  <a:srgbClr val="523D2F"/>
                </a:solidFill>
                <a:latin typeface="Tahoma"/>
                <a:cs typeface="Tahoma"/>
              </a:rPr>
              <a:t>help </a:t>
            </a:r>
            <a:r>
              <a:rPr sz="1800" spc="-55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523D2F"/>
                </a:solidFill>
                <a:latin typeface="Tahoma"/>
                <a:cs typeface="Tahoma"/>
              </a:rPr>
              <a:t>company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523D2F"/>
                </a:solidFill>
                <a:latin typeface="Tahoma"/>
                <a:cs typeface="Tahoma"/>
              </a:rPr>
              <a:t>inform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its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staff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more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effectively</a:t>
            </a:r>
            <a:r>
              <a:rPr sz="1800" spc="-114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23D2F"/>
                </a:solidFill>
                <a:latin typeface="Tahoma"/>
                <a:cs typeface="Tahoma"/>
              </a:rPr>
              <a:t>(Duncan,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523D2F"/>
                </a:solidFill>
                <a:latin typeface="Tahoma"/>
                <a:cs typeface="Tahoma"/>
              </a:rPr>
              <a:t>2021).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7908768" y="6573110"/>
            <a:ext cx="9622790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90" dirty="0">
                <a:solidFill>
                  <a:srgbClr val="523D2F"/>
                </a:solidFill>
                <a:latin typeface="Tahoma"/>
                <a:cs typeface="Tahoma"/>
              </a:rPr>
              <a:t>Create</a:t>
            </a:r>
            <a:r>
              <a:rPr sz="1800" spc="-11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graphics</a:t>
            </a:r>
            <a:r>
              <a:rPr sz="1800" spc="-10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that</a:t>
            </a:r>
            <a:r>
              <a:rPr sz="1800" spc="-11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address</a:t>
            </a:r>
            <a:r>
              <a:rPr sz="1800" spc="-10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523D2F"/>
                </a:solidFill>
                <a:latin typeface="Tahoma"/>
                <a:cs typeface="Tahoma"/>
              </a:rPr>
              <a:t>frequently</a:t>
            </a:r>
            <a:r>
              <a:rPr sz="1800" spc="-11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asked</a:t>
            </a:r>
            <a:r>
              <a:rPr sz="1800" spc="-10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Tahoma"/>
                <a:cs typeface="Tahoma"/>
              </a:rPr>
              <a:t>questions,</a:t>
            </a:r>
            <a:r>
              <a:rPr sz="1800" spc="-11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523D2F"/>
                </a:solidFill>
                <a:latin typeface="Tahoma"/>
                <a:cs typeface="Tahoma"/>
              </a:rPr>
              <a:t>such</a:t>
            </a:r>
            <a:r>
              <a:rPr sz="1800" spc="-10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as</a:t>
            </a:r>
            <a:r>
              <a:rPr sz="1800" spc="-11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Tahoma"/>
                <a:cs typeface="Tahoma"/>
              </a:rPr>
              <a:t>timelines,</a:t>
            </a:r>
            <a:r>
              <a:rPr sz="1800" spc="-10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countdowns,</a:t>
            </a:r>
            <a:r>
              <a:rPr sz="1800" spc="-11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or </a:t>
            </a:r>
            <a:r>
              <a:rPr sz="1800" spc="-5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graphics. </a:t>
            </a:r>
            <a:r>
              <a:rPr sz="1800" spc="55" dirty="0">
                <a:solidFill>
                  <a:srgbClr val="523D2F"/>
                </a:solidFill>
                <a:latin typeface="Tahoma"/>
                <a:cs typeface="Tahoma"/>
              </a:rPr>
              <a:t>By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incorporating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these </a:t>
            </a:r>
            <a:r>
              <a:rPr sz="1800" spc="10" dirty="0">
                <a:solidFill>
                  <a:srgbClr val="523D2F"/>
                </a:solidFill>
                <a:latin typeface="Tahoma"/>
                <a:cs typeface="Tahoma"/>
              </a:rPr>
              <a:t>into </a:t>
            </a:r>
            <a:r>
              <a:rPr sz="1800" spc="50" dirty="0">
                <a:solidFill>
                  <a:srgbClr val="523D2F"/>
                </a:solidFill>
                <a:latin typeface="Tahoma"/>
                <a:cs typeface="Tahoma"/>
              </a:rPr>
              <a:t>screensavers,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newsletter 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content,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or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digital </a:t>
            </a:r>
            <a:r>
              <a:rPr sz="1800" spc="-35" dirty="0">
                <a:solidFill>
                  <a:srgbClr val="523D2F"/>
                </a:solidFill>
                <a:latin typeface="Tahoma"/>
                <a:cs typeface="Tahoma"/>
              </a:rPr>
              <a:t>signs. </a:t>
            </a:r>
            <a:r>
              <a:rPr sz="1800" spc="-140" dirty="0">
                <a:solidFill>
                  <a:srgbClr val="523D2F"/>
                </a:solidFill>
                <a:latin typeface="Tahoma"/>
                <a:cs typeface="Tahoma"/>
              </a:rPr>
              <a:t>In </a:t>
            </a:r>
            <a:r>
              <a:rPr sz="1800" spc="-13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523D2F"/>
                </a:solidFill>
                <a:latin typeface="Tahoma"/>
                <a:cs typeface="Tahoma"/>
              </a:rPr>
              <a:t>order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to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remind </a:t>
            </a:r>
            <a:r>
              <a:rPr sz="1800" spc="80" dirty="0">
                <a:solidFill>
                  <a:srgbClr val="523D2F"/>
                </a:solidFill>
                <a:latin typeface="Tahoma"/>
                <a:cs typeface="Tahoma"/>
              </a:rPr>
              <a:t>employees </a:t>
            </a:r>
            <a:r>
              <a:rPr sz="1800" spc="105" dirty="0">
                <a:solidFill>
                  <a:srgbClr val="523D2F"/>
                </a:solidFill>
                <a:latin typeface="Tahoma"/>
                <a:cs typeface="Tahoma"/>
              </a:rPr>
              <a:t>every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time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they </a:t>
            </a:r>
            <a:r>
              <a:rPr sz="1800" spc="55" dirty="0">
                <a:solidFill>
                  <a:srgbClr val="523D2F"/>
                </a:solidFill>
                <a:latin typeface="Tahoma"/>
                <a:cs typeface="Tahoma"/>
              </a:rPr>
              <a:t>log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on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to </a:t>
            </a:r>
            <a:r>
              <a:rPr sz="1800" spc="20" dirty="0">
                <a:solidFill>
                  <a:srgbClr val="523D2F"/>
                </a:solidFill>
                <a:latin typeface="Tahoma"/>
                <a:cs typeface="Tahoma"/>
              </a:rPr>
              <a:t>their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workstations </a:t>
            </a:r>
            <a:r>
              <a:rPr sz="1800" spc="75" dirty="0">
                <a:solidFill>
                  <a:srgbClr val="523D2F"/>
                </a:solidFill>
                <a:latin typeface="Tahoma"/>
                <a:cs typeface="Tahoma"/>
              </a:rPr>
              <a:t>for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70" dirty="0">
                <a:solidFill>
                  <a:srgbClr val="523D2F"/>
                </a:solidFill>
                <a:latin typeface="Tahoma"/>
                <a:cs typeface="Tahoma"/>
              </a:rPr>
              <a:t>day, </a:t>
            </a:r>
            <a:r>
              <a:rPr sz="1800" spc="-40" dirty="0">
                <a:solidFill>
                  <a:srgbClr val="523D2F"/>
                </a:solidFill>
                <a:latin typeface="Tahoma"/>
                <a:cs typeface="Tahoma"/>
              </a:rPr>
              <a:t>it </a:t>
            </a:r>
            <a:r>
              <a:rPr sz="1800" spc="-50" dirty="0">
                <a:solidFill>
                  <a:srgbClr val="523D2F"/>
                </a:solidFill>
                <a:latin typeface="Tahoma"/>
                <a:cs typeface="Tahoma"/>
              </a:rPr>
              <a:t>is </a:t>
            </a:r>
            <a:r>
              <a:rPr sz="1800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possible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to </a:t>
            </a:r>
            <a:r>
              <a:rPr sz="1800" spc="30" dirty="0">
                <a:solidFill>
                  <a:srgbClr val="523D2F"/>
                </a:solidFill>
                <a:latin typeface="Tahoma"/>
                <a:cs typeface="Tahoma"/>
              </a:rPr>
              <a:t>use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employee </a:t>
            </a:r>
            <a:r>
              <a:rPr sz="1800" spc="25" dirty="0">
                <a:solidFill>
                  <a:srgbClr val="523D2F"/>
                </a:solidFill>
                <a:latin typeface="Tahoma"/>
                <a:cs typeface="Tahoma"/>
              </a:rPr>
              <a:t>login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screen </a:t>
            </a:r>
            <a:r>
              <a:rPr sz="1800" spc="40" dirty="0">
                <a:solidFill>
                  <a:srgbClr val="523D2F"/>
                </a:solidFill>
                <a:latin typeface="Tahoma"/>
                <a:cs typeface="Tahoma"/>
              </a:rPr>
              <a:t>to </a:t>
            </a:r>
            <a:r>
              <a:rPr sz="1800" spc="60" dirty="0">
                <a:solidFill>
                  <a:srgbClr val="523D2F"/>
                </a:solidFill>
                <a:latin typeface="Tahoma"/>
                <a:cs typeface="Tahoma"/>
              </a:rPr>
              <a:t>display </a:t>
            </a:r>
            <a:r>
              <a:rPr sz="1800" spc="35" dirty="0">
                <a:solidFill>
                  <a:srgbClr val="523D2F"/>
                </a:solidFill>
                <a:latin typeface="Tahoma"/>
                <a:cs typeface="Tahoma"/>
              </a:rPr>
              <a:t>the </a:t>
            </a:r>
            <a:r>
              <a:rPr sz="1800" spc="80" dirty="0">
                <a:solidFill>
                  <a:srgbClr val="523D2F"/>
                </a:solidFill>
                <a:latin typeface="Tahoma"/>
                <a:cs typeface="Tahoma"/>
              </a:rPr>
              <a:t>number </a:t>
            </a:r>
            <a:r>
              <a:rPr sz="1800" spc="95" dirty="0">
                <a:solidFill>
                  <a:srgbClr val="523D2F"/>
                </a:solidFill>
                <a:latin typeface="Tahoma"/>
                <a:cs typeface="Tahoma"/>
              </a:rPr>
              <a:t>of </a:t>
            </a:r>
            <a:r>
              <a:rPr sz="1800" spc="100" dirty="0">
                <a:solidFill>
                  <a:srgbClr val="523D2F"/>
                </a:solidFill>
                <a:latin typeface="Tahoma"/>
                <a:cs typeface="Tahoma"/>
              </a:rPr>
              <a:t>days </a:t>
            </a:r>
            <a:r>
              <a:rPr sz="1800" spc="-20" dirty="0">
                <a:solidFill>
                  <a:srgbClr val="523D2F"/>
                </a:solidFill>
                <a:latin typeface="Tahoma"/>
                <a:cs typeface="Tahoma"/>
              </a:rPr>
              <a:t>until </a:t>
            </a:r>
            <a:r>
              <a:rPr sz="1800" spc="180" dirty="0">
                <a:solidFill>
                  <a:srgbClr val="523D2F"/>
                </a:solidFill>
                <a:latin typeface="Tahoma"/>
                <a:cs typeface="Tahoma"/>
              </a:rPr>
              <a:t>a </a:t>
            </a:r>
            <a:r>
              <a:rPr sz="1800" spc="105" dirty="0">
                <a:solidFill>
                  <a:srgbClr val="523D2F"/>
                </a:solidFill>
                <a:latin typeface="Tahoma"/>
                <a:cs typeface="Tahoma"/>
              </a:rPr>
              <a:t>change </a:t>
            </a:r>
            <a:r>
              <a:rPr sz="1800" spc="11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523D2F"/>
                </a:solidFill>
                <a:latin typeface="Tahoma"/>
                <a:cs typeface="Tahoma"/>
              </a:rPr>
              <a:t>takes</a:t>
            </a:r>
            <a:r>
              <a:rPr sz="1800" spc="-12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523D2F"/>
                </a:solidFill>
                <a:latin typeface="Tahoma"/>
                <a:cs typeface="Tahoma"/>
              </a:rPr>
              <a:t>effect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23D2F"/>
                </a:solidFill>
                <a:latin typeface="Tahoma"/>
                <a:cs typeface="Tahoma"/>
              </a:rPr>
              <a:t>(Duncan,</a:t>
            </a:r>
            <a:r>
              <a:rPr sz="1800" spc="-120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523D2F"/>
                </a:solidFill>
                <a:latin typeface="Tahoma"/>
                <a:cs typeface="Tahoma"/>
              </a:rPr>
              <a:t>2021).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089"/>
    </mc:Choice>
    <mc:Fallback xmlns="">
      <p:transition spd="slow" advTm="2830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441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8531" y="1861673"/>
            <a:ext cx="7088505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04715" algn="l"/>
              </a:tabLst>
            </a:pPr>
            <a:r>
              <a:rPr sz="7600" b="0" spc="17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7600" b="0" spc="3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7600" b="0" spc="9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600" b="0" spc="4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7600" b="0" spc="162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7600" b="0" spc="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600" b="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7600" b="0" spc="5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7600" b="0" spc="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7600" b="0" spc="9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600" b="0" spc="-27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7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2334" y="4792666"/>
            <a:ext cx="11248390" cy="474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20" dirty="0">
                <a:latin typeface="Lucida Sans Unicode"/>
                <a:cs typeface="Lucida Sans Unicode"/>
              </a:rPr>
              <a:t>Organizational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reforms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5" dirty="0">
                <a:latin typeface="Lucida Sans Unicode"/>
                <a:cs typeface="Lucida Sans Unicode"/>
              </a:rPr>
              <a:t>frequently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fail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because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staff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members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don't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grasp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their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significance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or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how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35" dirty="0">
                <a:latin typeface="Lucida Sans Unicode"/>
                <a:cs typeface="Lucida Sans Unicode"/>
              </a:rPr>
              <a:t>to 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successfully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implement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them.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They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merely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recognize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30" dirty="0">
                <a:latin typeface="Lucida Sans Unicode"/>
                <a:cs typeface="Lucida Sans Unicode"/>
              </a:rPr>
              <a:t>that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15" dirty="0">
                <a:latin typeface="Lucida Sans Unicode"/>
                <a:cs typeface="Lucida Sans Unicode"/>
              </a:rPr>
              <a:t>something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is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changing.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Additionally,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leaders </a:t>
            </a:r>
            <a:r>
              <a:rPr sz="1800" spc="-555" dirty="0">
                <a:latin typeface="Lucida Sans Unicode"/>
                <a:cs typeface="Lucida Sans Unicode"/>
              </a:rPr>
              <a:t> </a:t>
            </a:r>
            <a:r>
              <a:rPr sz="1800" spc="25" dirty="0">
                <a:latin typeface="Lucida Sans Unicode"/>
                <a:cs typeface="Lucida Sans Unicode"/>
              </a:rPr>
              <a:t>frequently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-15" dirty="0">
                <a:latin typeface="Lucida Sans Unicode"/>
                <a:cs typeface="Lucida Sans Unicode"/>
              </a:rPr>
              <a:t>lack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30" dirty="0">
                <a:latin typeface="Lucida Sans Unicode"/>
                <a:cs typeface="Lucida Sans Unicode"/>
              </a:rPr>
              <a:t>the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skills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necessary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35" dirty="0">
                <a:latin typeface="Lucida Sans Unicode"/>
                <a:cs typeface="Lucida Sans Unicode"/>
              </a:rPr>
              <a:t>to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35" dirty="0">
                <a:latin typeface="Lucida Sans Unicode"/>
                <a:cs typeface="Lucida Sans Unicode"/>
              </a:rPr>
              <a:t>effectively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engage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people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during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change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and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deal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with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5" dirty="0">
                <a:latin typeface="Lucida Sans Unicode"/>
                <a:cs typeface="Lucida Sans Unicode"/>
              </a:rPr>
              <a:t>any</a:t>
            </a:r>
            <a:endParaRPr sz="1800">
              <a:latin typeface="Lucida Sans Unicode"/>
              <a:cs typeface="Lucida Sans Unicode"/>
            </a:endParaRPr>
          </a:p>
          <a:p>
            <a:pPr marL="12700" marR="6985">
              <a:lnSpc>
                <a:spcPct val="114599"/>
              </a:lnSpc>
            </a:pPr>
            <a:r>
              <a:rPr sz="1800" dirty="0">
                <a:latin typeface="Lucida Sans Unicode"/>
                <a:cs typeface="Lucida Sans Unicode"/>
              </a:rPr>
              <a:t>possible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resistance.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Kotter's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5" dirty="0">
                <a:latin typeface="Lucida Sans Unicode"/>
                <a:cs typeface="Lucida Sans Unicode"/>
              </a:rPr>
              <a:t>Model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of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15" dirty="0">
                <a:latin typeface="Lucida Sans Unicode"/>
                <a:cs typeface="Lucida Sans Unicode"/>
              </a:rPr>
              <a:t>Change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will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25" dirty="0">
                <a:latin typeface="Lucida Sans Unicode"/>
                <a:cs typeface="Lucida Sans Unicode"/>
              </a:rPr>
              <a:t>be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used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50" dirty="0">
                <a:latin typeface="Lucida Sans Unicode"/>
                <a:cs typeface="Lucida Sans Unicode"/>
              </a:rPr>
              <a:t>by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Halogen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in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order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35" dirty="0">
                <a:latin typeface="Lucida Sans Unicode"/>
                <a:cs typeface="Lucida Sans Unicode"/>
              </a:rPr>
              <a:t>to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help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it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25" dirty="0">
                <a:latin typeface="Lucida Sans Unicode"/>
                <a:cs typeface="Lucida Sans Unicode"/>
              </a:rPr>
              <a:t>move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from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its </a:t>
            </a:r>
            <a:r>
              <a:rPr sz="1800" spc="-555" dirty="0">
                <a:latin typeface="Lucida Sans Unicode"/>
                <a:cs typeface="Lucida Sans Unicode"/>
              </a:rPr>
              <a:t> </a:t>
            </a:r>
            <a:r>
              <a:rPr sz="1800" spc="25" dirty="0">
                <a:latin typeface="Lucida Sans Unicode"/>
                <a:cs typeface="Lucida Sans Unicode"/>
              </a:rPr>
              <a:t>current</a:t>
            </a:r>
            <a:r>
              <a:rPr sz="1800" spc="-13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condition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35" dirty="0">
                <a:latin typeface="Lucida Sans Unicode"/>
                <a:cs typeface="Lucida Sans Unicode"/>
              </a:rPr>
              <a:t>to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its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anticipated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future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-40" dirty="0">
                <a:latin typeface="Lucida Sans Unicode"/>
                <a:cs typeface="Lucida Sans Unicode"/>
              </a:rPr>
              <a:t>aim.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Lucida Sans Unicode"/>
              <a:cs typeface="Lucida Sans Unicode"/>
            </a:endParaRPr>
          </a:p>
          <a:p>
            <a:pPr marL="12700" marR="622300">
              <a:lnSpc>
                <a:spcPct val="114599"/>
              </a:lnSpc>
            </a:pPr>
            <a:r>
              <a:rPr sz="1800" spc="20" dirty="0">
                <a:latin typeface="Lucida Sans Unicode"/>
                <a:cs typeface="Lucida Sans Unicode"/>
              </a:rPr>
              <a:t>It's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normal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35" dirty="0">
                <a:latin typeface="Lucida Sans Unicode"/>
                <a:cs typeface="Lucida Sans Unicode"/>
              </a:rPr>
              <a:t>to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feel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uncomfortable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and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scared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50" dirty="0">
                <a:latin typeface="Lucida Sans Unicode"/>
                <a:cs typeface="Lucida Sans Unicode"/>
              </a:rPr>
              <a:t>by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30" dirty="0">
                <a:latin typeface="Lucida Sans Unicode"/>
                <a:cs typeface="Lucida Sans Unicode"/>
              </a:rPr>
              <a:t>the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scope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of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30" dirty="0">
                <a:latin typeface="Lucida Sans Unicode"/>
                <a:cs typeface="Lucida Sans Unicode"/>
              </a:rPr>
              <a:t>the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problem,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regardless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of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whether </a:t>
            </a:r>
            <a:r>
              <a:rPr sz="1800" spc="-55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you're </a:t>
            </a:r>
            <a:r>
              <a:rPr sz="1800" spc="-10" dirty="0">
                <a:latin typeface="Lucida Sans Unicode"/>
                <a:cs typeface="Lucida Sans Unicode"/>
              </a:rPr>
              <a:t>considering </a:t>
            </a:r>
            <a:r>
              <a:rPr sz="1800" spc="5" dirty="0">
                <a:latin typeface="Lucida Sans Unicode"/>
                <a:cs typeface="Lucida Sans Unicode"/>
              </a:rPr>
              <a:t>a </a:t>
            </a:r>
            <a:r>
              <a:rPr sz="1800" spc="20" dirty="0">
                <a:latin typeface="Lucida Sans Unicode"/>
                <a:cs typeface="Lucida Sans Unicode"/>
              </a:rPr>
              <a:t>little </a:t>
            </a:r>
            <a:r>
              <a:rPr sz="1800" spc="5" dirty="0">
                <a:latin typeface="Lucida Sans Unicode"/>
                <a:cs typeface="Lucida Sans Unicode"/>
              </a:rPr>
              <a:t>adjustment </a:t>
            </a:r>
            <a:r>
              <a:rPr sz="1800" spc="35" dirty="0">
                <a:latin typeface="Lucida Sans Unicode"/>
                <a:cs typeface="Lucida Sans Unicode"/>
              </a:rPr>
              <a:t>to </a:t>
            </a:r>
            <a:r>
              <a:rPr sz="1800" spc="10" dirty="0">
                <a:latin typeface="Lucida Sans Unicode"/>
                <a:cs typeface="Lucida Sans Unicode"/>
              </a:rPr>
              <a:t>one </a:t>
            </a:r>
            <a:r>
              <a:rPr sz="1800" spc="5" dirty="0">
                <a:latin typeface="Lucida Sans Unicode"/>
                <a:cs typeface="Lucida Sans Unicode"/>
              </a:rPr>
              <a:t>or </a:t>
            </a:r>
            <a:r>
              <a:rPr sz="1800" spc="30" dirty="0">
                <a:latin typeface="Lucida Sans Unicode"/>
                <a:cs typeface="Lucida Sans Unicode"/>
              </a:rPr>
              <a:t>two </a:t>
            </a:r>
            <a:r>
              <a:rPr sz="1800" spc="10" dirty="0">
                <a:latin typeface="Lucida Sans Unicode"/>
                <a:cs typeface="Lucida Sans Unicode"/>
              </a:rPr>
              <a:t>processes </a:t>
            </a:r>
            <a:r>
              <a:rPr sz="1800" spc="5" dirty="0">
                <a:latin typeface="Lucida Sans Unicode"/>
                <a:cs typeface="Lucida Sans Unicode"/>
              </a:rPr>
              <a:t>or a </a:t>
            </a:r>
            <a:r>
              <a:rPr sz="1800" spc="-20" dirty="0">
                <a:latin typeface="Lucida Sans Unicode"/>
                <a:cs typeface="Lucida Sans Unicode"/>
              </a:rPr>
              <a:t>system-wide </a:t>
            </a:r>
            <a:r>
              <a:rPr sz="1800" spc="-5" dirty="0">
                <a:latin typeface="Lucida Sans Unicode"/>
                <a:cs typeface="Lucida Sans Unicode"/>
              </a:rPr>
              <a:t>change </a:t>
            </a:r>
            <a:r>
              <a:rPr sz="1800" spc="35" dirty="0">
                <a:latin typeface="Lucida Sans Unicode"/>
                <a:cs typeface="Lucida Sans Unicode"/>
              </a:rPr>
              <a:t>to </a:t>
            </a:r>
            <a:r>
              <a:rPr sz="1800" dirty="0">
                <a:latin typeface="Lucida Sans Unicode"/>
                <a:cs typeface="Lucida Sans Unicode"/>
              </a:rPr>
              <a:t>an </a:t>
            </a:r>
            <a:r>
              <a:rPr sz="1800" spc="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organization</a:t>
            </a:r>
            <a:r>
              <a:rPr sz="1800" spc="-13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(Mindtools,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2021).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Lucida Sans Unicode"/>
              <a:cs typeface="Lucida Sans Unicode"/>
            </a:endParaRPr>
          </a:p>
          <a:p>
            <a:pPr marL="12700" marR="327660">
              <a:lnSpc>
                <a:spcPct val="114599"/>
              </a:lnSpc>
            </a:pPr>
            <a:r>
              <a:rPr sz="1800" spc="-10" dirty="0">
                <a:latin typeface="Lucida Sans Unicode"/>
                <a:cs typeface="Lucida Sans Unicode"/>
              </a:rPr>
              <a:t>You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are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aware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30" dirty="0">
                <a:latin typeface="Lucida Sans Unicode"/>
                <a:cs typeface="Lucida Sans Unicode"/>
              </a:rPr>
              <a:t>that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30" dirty="0">
                <a:latin typeface="Lucida Sans Unicode"/>
                <a:cs typeface="Lucida Sans Unicode"/>
              </a:rPr>
              <a:t>the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change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35" dirty="0">
                <a:latin typeface="Lucida Sans Unicode"/>
                <a:cs typeface="Lucida Sans Unicode"/>
              </a:rPr>
              <a:t>is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necessary,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but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you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are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unsure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of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how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35" dirty="0">
                <a:latin typeface="Lucida Sans Unicode"/>
                <a:cs typeface="Lucida Sans Unicode"/>
              </a:rPr>
              <a:t>to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implement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it.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How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do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you </a:t>
            </a:r>
            <a:r>
              <a:rPr sz="1800" spc="-550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begin?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45" dirty="0">
                <a:latin typeface="Lucida Sans Unicode"/>
                <a:cs typeface="Lucida Sans Unicode"/>
              </a:rPr>
              <a:t>Who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are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you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including?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How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do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you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see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it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5" dirty="0">
                <a:latin typeface="Lucida Sans Unicode"/>
                <a:cs typeface="Lucida Sans Unicode"/>
              </a:rPr>
              <a:t>all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30" dirty="0">
                <a:latin typeface="Lucida Sans Unicode"/>
                <a:cs typeface="Lucida Sans Unicode"/>
              </a:rPr>
              <a:t>the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35" dirty="0">
                <a:latin typeface="Lucida Sans Unicode"/>
                <a:cs typeface="Lucida Sans Unicode"/>
              </a:rPr>
              <a:t>way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through?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(Mindtools,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-80" dirty="0">
                <a:latin typeface="Lucida Sans Unicode"/>
                <a:cs typeface="Lucida Sans Unicode"/>
              </a:rPr>
              <a:t>2021).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Lucida Sans Unicode"/>
              <a:cs typeface="Lucida Sans Unicode"/>
            </a:endParaRPr>
          </a:p>
          <a:p>
            <a:pPr marL="12700" marR="521334">
              <a:lnSpc>
                <a:spcPct val="114599"/>
              </a:lnSpc>
            </a:pPr>
            <a:r>
              <a:rPr sz="1800" spc="-20" dirty="0">
                <a:latin typeface="Lucida Sans Unicode"/>
                <a:cs typeface="Lucida Sans Unicode"/>
              </a:rPr>
              <a:t>The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following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steps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(Mindtools,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75" dirty="0">
                <a:latin typeface="Lucida Sans Unicode"/>
                <a:cs typeface="Lucida Sans Unicode"/>
              </a:rPr>
              <a:t>2021)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will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5" dirty="0">
                <a:latin typeface="Lucida Sans Unicode"/>
                <a:cs typeface="Lucida Sans Unicode"/>
              </a:rPr>
              <a:t>be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used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25" dirty="0">
                <a:latin typeface="Lucida Sans Unicode"/>
                <a:cs typeface="Lucida Sans Unicode"/>
              </a:rPr>
              <a:t>in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implementing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30" dirty="0">
                <a:latin typeface="Lucida Sans Unicode"/>
                <a:cs typeface="Lucida Sans Unicode"/>
              </a:rPr>
              <a:t>the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change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15" dirty="0">
                <a:latin typeface="Lucida Sans Unicode"/>
                <a:cs typeface="Lucida Sans Unicode"/>
              </a:rPr>
              <a:t>process</a:t>
            </a:r>
            <a:r>
              <a:rPr sz="1800" spc="-125" dirty="0">
                <a:latin typeface="Lucida Sans Unicode"/>
                <a:cs typeface="Lucida Sans Unicode"/>
              </a:rPr>
              <a:t> </a:t>
            </a:r>
            <a:r>
              <a:rPr sz="1800" spc="20" dirty="0">
                <a:latin typeface="Lucida Sans Unicode"/>
                <a:cs typeface="Lucida Sans Unicode"/>
              </a:rPr>
              <a:t>needed</a:t>
            </a:r>
            <a:r>
              <a:rPr sz="1800" spc="-130" dirty="0">
                <a:latin typeface="Lucida Sans Unicode"/>
                <a:cs typeface="Lucida Sans Unicode"/>
              </a:rPr>
              <a:t> </a:t>
            </a:r>
            <a:r>
              <a:rPr sz="1800" spc="50" dirty="0">
                <a:latin typeface="Lucida Sans Unicode"/>
                <a:cs typeface="Lucida Sans Unicode"/>
              </a:rPr>
              <a:t>by </a:t>
            </a:r>
            <a:r>
              <a:rPr sz="1800" spc="-55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Halogen</a:t>
            </a:r>
            <a:r>
              <a:rPr sz="1800" spc="-135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Group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11"/>
    </mc:Choice>
    <mc:Fallback xmlns="">
      <p:transition spd="slow" advTm="8151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014128"/>
            <a:ext cx="4690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latin typeface="Tahoma"/>
                <a:cs typeface="Tahoma"/>
              </a:rPr>
              <a:t>S</a:t>
            </a:r>
            <a:r>
              <a:rPr sz="2800" spc="-105" dirty="0">
                <a:latin typeface="Tahoma"/>
                <a:cs typeface="Tahoma"/>
              </a:rPr>
              <a:t>T</a:t>
            </a:r>
            <a:r>
              <a:rPr sz="2800" spc="195" dirty="0">
                <a:latin typeface="Tahoma"/>
                <a:cs typeface="Tahoma"/>
              </a:rPr>
              <a:t>A</a:t>
            </a:r>
            <a:r>
              <a:rPr sz="2800" spc="100" dirty="0">
                <a:latin typeface="Tahoma"/>
                <a:cs typeface="Tahoma"/>
              </a:rPr>
              <a:t>G</a:t>
            </a:r>
            <a:r>
              <a:rPr sz="2800" spc="-235" dirty="0">
                <a:latin typeface="Tahoma"/>
                <a:cs typeface="Tahoma"/>
              </a:rPr>
              <a:t>E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775" dirty="0">
                <a:latin typeface="Tahoma"/>
                <a:cs typeface="Tahoma"/>
              </a:rPr>
              <a:t>1</a:t>
            </a:r>
            <a:r>
              <a:rPr sz="2800" spc="-385" dirty="0">
                <a:latin typeface="Tahoma"/>
                <a:cs typeface="Tahoma"/>
              </a:rPr>
              <a:t>: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C</a:t>
            </a:r>
            <a:r>
              <a:rPr sz="2800" spc="-260" dirty="0">
                <a:latin typeface="Tahoma"/>
                <a:cs typeface="Tahoma"/>
              </a:rPr>
              <a:t>R</a:t>
            </a:r>
            <a:r>
              <a:rPr sz="2800" spc="-195" dirty="0">
                <a:latin typeface="Tahoma"/>
                <a:cs typeface="Tahoma"/>
              </a:rPr>
              <a:t>E</a:t>
            </a:r>
            <a:r>
              <a:rPr sz="2800" spc="195" dirty="0">
                <a:latin typeface="Tahoma"/>
                <a:cs typeface="Tahoma"/>
              </a:rPr>
              <a:t>A</a:t>
            </a:r>
            <a:r>
              <a:rPr sz="2800" spc="-105" dirty="0">
                <a:latin typeface="Tahoma"/>
                <a:cs typeface="Tahoma"/>
              </a:rPr>
              <a:t>T</a:t>
            </a:r>
            <a:r>
              <a:rPr sz="2800" spc="-235" dirty="0">
                <a:latin typeface="Tahoma"/>
                <a:cs typeface="Tahoma"/>
              </a:rPr>
              <a:t>E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235" dirty="0">
                <a:latin typeface="Tahoma"/>
                <a:cs typeface="Tahoma"/>
              </a:rPr>
              <a:t>U</a:t>
            </a:r>
            <a:r>
              <a:rPr sz="2800" spc="-260" dirty="0">
                <a:latin typeface="Tahoma"/>
                <a:cs typeface="Tahoma"/>
              </a:rPr>
              <a:t>R</a:t>
            </a:r>
            <a:r>
              <a:rPr sz="2800" spc="100" dirty="0">
                <a:latin typeface="Tahoma"/>
                <a:cs typeface="Tahoma"/>
              </a:rPr>
              <a:t>G</a:t>
            </a:r>
            <a:r>
              <a:rPr sz="2800" spc="-195" dirty="0">
                <a:latin typeface="Tahoma"/>
                <a:cs typeface="Tahoma"/>
              </a:rPr>
              <a:t>E</a:t>
            </a:r>
            <a:r>
              <a:rPr sz="2800" spc="-130" dirty="0">
                <a:latin typeface="Tahoma"/>
                <a:cs typeface="Tahoma"/>
              </a:rPr>
              <a:t>N</a:t>
            </a:r>
            <a:r>
              <a:rPr sz="2800" spc="65" dirty="0">
                <a:latin typeface="Tahoma"/>
                <a:cs typeface="Tahoma"/>
              </a:rPr>
              <a:t>C</a:t>
            </a:r>
            <a:r>
              <a:rPr sz="2800" spc="40" dirty="0">
                <a:latin typeface="Tahoma"/>
                <a:cs typeface="Tahoma"/>
              </a:rPr>
              <a:t>Y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4" y="3129998"/>
            <a:ext cx="85725" cy="857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4" y="3815798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4" y="4501598"/>
            <a:ext cx="85725" cy="857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1572343"/>
            <a:ext cx="7571740" cy="8109912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If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entire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firm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genuinely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wants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change,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it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will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help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it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happen.</a:t>
            </a:r>
            <a:endParaRPr sz="18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5000"/>
              </a:lnSpc>
            </a:pPr>
            <a:r>
              <a:rPr sz="1800" spc="140" dirty="0">
                <a:solidFill>
                  <a:srgbClr val="523D2F"/>
                </a:solidFill>
                <a:latin typeface="Lucida Sans Unicode"/>
                <a:cs typeface="Lucida Sans Unicode"/>
              </a:rPr>
              <a:t>By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becoming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more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aware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of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urgency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of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need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for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change.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523D2F"/>
                </a:solidFill>
                <a:latin typeface="Lucida Sans Unicode"/>
                <a:cs typeface="Lucida Sans Unicode"/>
              </a:rPr>
              <a:t>This </a:t>
            </a:r>
            <a:r>
              <a:rPr sz="1800" spc="-55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will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provide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organization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with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initial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inspiration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you need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get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things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65" dirty="0">
                <a:solidFill>
                  <a:srgbClr val="523D2F"/>
                </a:solidFill>
                <a:latin typeface="Lucida Sans Unicode"/>
                <a:cs typeface="Lucida Sans Unicode"/>
              </a:rPr>
              <a:t>going.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Halogen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will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accomplish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this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in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three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ways:</a:t>
            </a:r>
            <a:endParaRPr sz="1800" dirty="0">
              <a:latin typeface="Lucida Sans Unicode"/>
              <a:cs typeface="Lucida Sans Unicode"/>
            </a:endParaRPr>
          </a:p>
          <a:p>
            <a:pPr marL="400685" marR="1002030">
              <a:lnSpc>
                <a:spcPct val="125000"/>
              </a:lnSpc>
            </a:pPr>
            <a:r>
              <a:rPr sz="1800" spc="50" dirty="0">
                <a:solidFill>
                  <a:srgbClr val="523D2F"/>
                </a:solidFill>
                <a:latin typeface="Lucida Sans Unicode"/>
                <a:cs typeface="Lucida Sans Unicode"/>
              </a:rPr>
              <a:t>by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encouraging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open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dialogue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providing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compelling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arguments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that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will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encourage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discussion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thought.</a:t>
            </a:r>
            <a:endParaRPr sz="1800" dirty="0">
              <a:latin typeface="Lucida Sans Unicode"/>
              <a:cs typeface="Lucida Sans Unicode"/>
            </a:endParaRPr>
          </a:p>
          <a:p>
            <a:pPr marL="400685" marR="405765">
              <a:lnSpc>
                <a:spcPct val="125000"/>
              </a:lnSpc>
            </a:pPr>
            <a:r>
              <a:rPr sz="1800" spc="50" dirty="0">
                <a:solidFill>
                  <a:srgbClr val="523D2F"/>
                </a:solidFill>
                <a:latin typeface="Lucida Sans Unicode"/>
                <a:cs typeface="Lucida Sans Unicode"/>
              </a:rPr>
              <a:t>by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assessing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opportunities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that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ought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be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or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Lucida Sans Unicode"/>
                <a:cs typeface="Lucida Sans Unicode"/>
              </a:rPr>
              <a:t>might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be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taken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advantage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of.</a:t>
            </a:r>
            <a:endParaRPr sz="1800" dirty="0">
              <a:latin typeface="Lucida Sans Unicode"/>
              <a:cs typeface="Lucida Sans Unicode"/>
            </a:endParaRPr>
          </a:p>
          <a:p>
            <a:pPr marL="400685" marR="12065">
              <a:lnSpc>
                <a:spcPct val="125000"/>
              </a:lnSpc>
            </a:pPr>
            <a:r>
              <a:rPr sz="1800" spc="140" dirty="0">
                <a:solidFill>
                  <a:srgbClr val="523D2F"/>
                </a:solidFill>
                <a:latin typeface="Lucida Sans Unicode"/>
                <a:cs typeface="Lucida Sans Unicode"/>
              </a:rPr>
              <a:t>By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conducting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a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survey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of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consumers,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external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stakeholders,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business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leaders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understand their needs and </a:t>
            </a:r>
            <a:r>
              <a:rPr sz="1800" spc="-45" dirty="0">
                <a:solidFill>
                  <a:srgbClr val="523D2F"/>
                </a:solidFill>
                <a:latin typeface="Lucida Sans Unicode"/>
                <a:cs typeface="Lucida Sans Unicode"/>
              </a:rPr>
              <a:t>utilizing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their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comments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support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case.</a:t>
            </a:r>
            <a:endParaRPr sz="18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800" b="1" spc="-16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10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210" dirty="0">
                <a:solidFill>
                  <a:srgbClr val="523D2F"/>
                </a:solidFill>
                <a:latin typeface="Tahoma"/>
                <a:cs typeface="Tahoma"/>
              </a:rPr>
              <a:t>2</a:t>
            </a:r>
            <a:r>
              <a:rPr sz="2800" b="1" spc="-385" dirty="0">
                <a:solidFill>
                  <a:srgbClr val="523D2F"/>
                </a:solidFill>
                <a:latin typeface="Tahoma"/>
                <a:cs typeface="Tahoma"/>
              </a:rPr>
              <a:t>: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140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-26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2800" b="1" spc="-55" dirty="0">
                <a:solidFill>
                  <a:srgbClr val="523D2F"/>
                </a:solidFill>
                <a:latin typeface="Tahoma"/>
                <a:cs typeface="Tahoma"/>
              </a:rPr>
              <a:t>M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15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170" dirty="0">
                <a:solidFill>
                  <a:srgbClr val="523D2F"/>
                </a:solidFill>
                <a:latin typeface="Tahoma"/>
                <a:cs typeface="Tahoma"/>
              </a:rPr>
              <a:t>P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10" dirty="0">
                <a:solidFill>
                  <a:srgbClr val="523D2F"/>
                </a:solidFill>
                <a:latin typeface="Tahoma"/>
                <a:cs typeface="Tahoma"/>
              </a:rPr>
              <a:t>W</a:t>
            </a:r>
            <a:r>
              <a:rPr sz="2800" b="1" spc="-19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26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2800" b="1" spc="-140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2800" b="1" spc="-185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65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-145" dirty="0">
                <a:solidFill>
                  <a:srgbClr val="523D2F"/>
                </a:solidFill>
                <a:latin typeface="Tahoma"/>
                <a:cs typeface="Tahoma"/>
              </a:rPr>
              <a:t>L</a:t>
            </a:r>
            <a:r>
              <a:rPr sz="2800" b="1" spc="-67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-67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-170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endParaRPr lang="en-GB" sz="2800" b="1" spc="-170" dirty="0">
              <a:solidFill>
                <a:srgbClr val="523D2F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lang="en-GB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Halogen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Group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dirty="0">
                <a:solidFill>
                  <a:srgbClr val="523D2F"/>
                </a:solidFill>
                <a:latin typeface="Lucida Sans Unicode"/>
                <a:cs typeface="Lucida Sans Unicode"/>
              </a:rPr>
              <a:t>will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accomplish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dirty="0">
                <a:solidFill>
                  <a:srgbClr val="523D2F"/>
                </a:solidFill>
                <a:latin typeface="Lucida Sans Unicode"/>
                <a:cs typeface="Lucida Sans Unicode"/>
              </a:rPr>
              <a:t>this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dirty="0">
                <a:solidFill>
                  <a:srgbClr val="523D2F"/>
                </a:solidFill>
                <a:latin typeface="Lucida Sans Unicode"/>
                <a:cs typeface="Lucida Sans Unicode"/>
              </a:rPr>
              <a:t>by:</a:t>
            </a:r>
            <a:endParaRPr lang="en-GB" dirty="0">
              <a:latin typeface="Lucida Sans Unicode"/>
              <a:cs typeface="Lucida Sans Unicode"/>
            </a:endParaRPr>
          </a:p>
          <a:p>
            <a:pPr marL="298450" indent="-285750">
              <a:lnSpc>
                <a:spcPct val="100000"/>
              </a:lnSpc>
              <a:spcBef>
                <a:spcPts val="1575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23D2F"/>
                </a:solidFill>
                <a:latin typeface="Lucida Sans Unicode"/>
                <a:cs typeface="Lucida Sans Unicode"/>
              </a:rPr>
              <a:t>Identifying</a:t>
            </a:r>
            <a:r>
              <a:rPr lang="en-GB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lang="en-GB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organization's</a:t>
            </a:r>
            <a:r>
              <a:rPr lang="en-GB" spc="-114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real</a:t>
            </a:r>
            <a:r>
              <a:rPr lang="en-GB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leaders</a:t>
            </a:r>
            <a:r>
              <a:rPr lang="en-GB" spc="-114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lang="en-GB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your</a:t>
            </a:r>
            <a:r>
              <a:rPr lang="en-GB" spc="-114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important </a:t>
            </a:r>
            <a:r>
              <a:rPr lang="en-GB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stakeholders.</a:t>
            </a:r>
            <a:endParaRPr lang="en-GB" dirty="0">
              <a:latin typeface="Lucida Sans Unicode"/>
              <a:cs typeface="Lucida Sans Unicode"/>
            </a:endParaRPr>
          </a:p>
          <a:p>
            <a:pPr marL="298450" indent="-285750">
              <a:lnSpc>
                <a:spcPct val="100000"/>
              </a:lnSpc>
              <a:spcBef>
                <a:spcPts val="1575"/>
              </a:spcBef>
              <a:buFont typeface="Arial" panose="020B0604020202020204" pitchFamily="34" charset="0"/>
              <a:buChar char="•"/>
            </a:pPr>
            <a:r>
              <a:rPr lang="en-GB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Request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commitment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from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these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crucial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individuals. </a:t>
            </a:r>
            <a:r>
              <a:rPr lang="en-GB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Improve</a:t>
            </a:r>
            <a:r>
              <a:rPr lang="en-GB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teamwork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dirty="0">
                <a:solidFill>
                  <a:srgbClr val="523D2F"/>
                </a:solidFill>
                <a:latin typeface="Lucida Sans Unicode"/>
                <a:cs typeface="Lucida Sans Unicode"/>
              </a:rPr>
              <a:t>within</a:t>
            </a:r>
            <a:r>
              <a:rPr lang="en-GB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your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coalition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for</a:t>
            </a:r>
            <a:r>
              <a:rPr lang="en-GB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change.</a:t>
            </a:r>
            <a:endParaRPr lang="en-GB" dirty="0">
              <a:latin typeface="Lucida Sans Unicode"/>
              <a:cs typeface="Lucida Sans Unicode"/>
            </a:endParaRPr>
          </a:p>
          <a:p>
            <a:pPr marL="298450" indent="-285750">
              <a:lnSpc>
                <a:spcPct val="100000"/>
              </a:lnSpc>
              <a:spcBef>
                <a:spcPts val="1575"/>
              </a:spcBef>
              <a:buFont typeface="Arial" panose="020B0604020202020204" pitchFamily="34" charset="0"/>
              <a:buChar char="•"/>
            </a:pPr>
            <a:r>
              <a:rPr lang="en-GB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Examine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team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for</a:t>
            </a:r>
            <a:r>
              <a:rPr lang="en-GB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any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weak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points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lang="en-GB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make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dirty="0">
                <a:solidFill>
                  <a:srgbClr val="523D2F"/>
                </a:solidFill>
                <a:latin typeface="Lucida Sans Unicode"/>
                <a:cs typeface="Lucida Sans Unicode"/>
              </a:rPr>
              <a:t>sure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there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is</a:t>
            </a:r>
            <a:r>
              <a:rPr lang="en-GB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a </a:t>
            </a:r>
            <a:r>
              <a:rPr lang="en-GB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good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representation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of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personnel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from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various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levels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lang="en-GB" dirty="0">
                <a:latin typeface="Lucida Sans Unicode"/>
                <a:cs typeface="Lucida Sans Unicode"/>
              </a:rPr>
              <a:t> </a:t>
            </a:r>
            <a:r>
              <a:rPr lang="en-GB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departments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inside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your</a:t>
            </a:r>
            <a:r>
              <a:rPr lang="en-GB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lang="en-GB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business.</a:t>
            </a:r>
            <a:endParaRPr lang="en-GB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endParaRPr sz="2800" dirty="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2941" y="3129998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2941" y="3472898"/>
            <a:ext cx="85725" cy="85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2941" y="4158698"/>
            <a:ext cx="85725" cy="857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648316" y="1014128"/>
            <a:ext cx="7599680" cy="8508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6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10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135" dirty="0">
                <a:solidFill>
                  <a:srgbClr val="523D2F"/>
                </a:solidFill>
                <a:latin typeface="Tahoma"/>
                <a:cs typeface="Tahoma"/>
              </a:rPr>
              <a:t>3</a:t>
            </a:r>
            <a:r>
              <a:rPr sz="2800" b="1" spc="-385" dirty="0">
                <a:solidFill>
                  <a:srgbClr val="523D2F"/>
                </a:solidFill>
                <a:latin typeface="Tahoma"/>
                <a:cs typeface="Tahoma"/>
              </a:rPr>
              <a:t>: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65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2800" b="1" spc="-26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2800" b="1" spc="-19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15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220" dirty="0">
                <a:solidFill>
                  <a:srgbClr val="523D2F"/>
                </a:solidFill>
                <a:latin typeface="Tahoma"/>
                <a:cs typeface="Tahoma"/>
              </a:rPr>
              <a:t>V</a:t>
            </a:r>
            <a:r>
              <a:rPr sz="2800" b="1" spc="-67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800" b="1" spc="-16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2800" b="1" spc="-67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-170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140" dirty="0">
                <a:solidFill>
                  <a:srgbClr val="523D2F"/>
                </a:solidFill>
                <a:latin typeface="Tahoma"/>
                <a:cs typeface="Tahoma"/>
              </a:rPr>
              <a:t>F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-300" dirty="0">
                <a:solidFill>
                  <a:srgbClr val="523D2F"/>
                </a:solidFill>
                <a:latin typeface="Tahoma"/>
                <a:cs typeface="Tahoma"/>
              </a:rPr>
              <a:t>R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65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2800" b="1" spc="-245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-130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2800" b="1" spc="10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endParaRPr sz="2800" dirty="0">
              <a:latin typeface="Tahoma"/>
              <a:cs typeface="Tahoma"/>
            </a:endParaRPr>
          </a:p>
          <a:p>
            <a:pPr marL="12700" marR="36195">
              <a:lnSpc>
                <a:spcPct val="125000"/>
              </a:lnSpc>
              <a:spcBef>
                <a:spcPts val="1035"/>
              </a:spcBef>
            </a:pPr>
            <a:r>
              <a:rPr sz="1800" spc="45" dirty="0">
                <a:solidFill>
                  <a:srgbClr val="523D2F"/>
                </a:solidFill>
                <a:latin typeface="Lucida Sans Unicode"/>
                <a:cs typeface="Lucida Sans Unicode"/>
              </a:rPr>
              <a:t>Everyone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will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be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able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understand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organization's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request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if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there </a:t>
            </a:r>
            <a:r>
              <a:rPr sz="1800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is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a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clear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vision. </a:t>
            </a: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The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instructions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given </a:t>
            </a:r>
            <a:r>
              <a:rPr sz="1800" spc="50" dirty="0">
                <a:solidFill>
                  <a:srgbClr val="523D2F"/>
                </a:solidFill>
                <a:latin typeface="Lucida Sans Unicode"/>
                <a:cs typeface="Lucida Sans Unicode"/>
              </a:rPr>
              <a:t>by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organization </a:t>
            </a: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tend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 </a:t>
            </a:r>
            <a:r>
              <a:rPr sz="1800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make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more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sense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when </a:t>
            </a:r>
            <a:r>
              <a:rPr sz="1800" spc="-30" dirty="0">
                <a:solidFill>
                  <a:srgbClr val="523D2F"/>
                </a:solidFill>
                <a:latin typeface="Lucida Sans Unicode"/>
                <a:cs typeface="Lucida Sans Unicode"/>
              </a:rPr>
              <a:t>folks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can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understand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what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organization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523D2F"/>
                </a:solidFill>
                <a:latin typeface="Lucida Sans Unicode"/>
                <a:cs typeface="Lucida Sans Unicode"/>
              </a:rPr>
              <a:t>is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trying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accomplish.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Halogen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will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accomplish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this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by:</a:t>
            </a:r>
            <a:endParaRPr sz="1800" dirty="0">
              <a:latin typeface="Lucida Sans Unicode"/>
              <a:cs typeface="Lucida Sans Unicode"/>
            </a:endParaRPr>
          </a:p>
          <a:p>
            <a:pPr marL="400685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identifying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key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values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that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will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drive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shift.</a:t>
            </a:r>
            <a:endParaRPr sz="1800" dirty="0">
              <a:latin typeface="Lucida Sans Unicode"/>
              <a:cs typeface="Lucida Sans Unicode"/>
            </a:endParaRPr>
          </a:p>
          <a:p>
            <a:pPr marL="400685" marR="5080">
              <a:lnSpc>
                <a:spcPct val="125000"/>
              </a:lnSpc>
            </a:pP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Develop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a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plan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carry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out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vision;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in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this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instance,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a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five-year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plan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has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already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been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developed.</a:t>
            </a:r>
            <a:endParaRPr sz="1800" dirty="0">
              <a:latin typeface="Lucida Sans Unicode"/>
              <a:cs typeface="Lucida Sans Unicode"/>
            </a:endParaRPr>
          </a:p>
          <a:p>
            <a:pPr marL="400685" marR="7620">
              <a:lnSpc>
                <a:spcPct val="125000"/>
              </a:lnSpc>
            </a:pP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Make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sure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change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leaders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are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able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communicate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vision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rest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of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workforce.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Keep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in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mind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that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change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leaders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do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not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necessarily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have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be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employees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of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Lucida Sans Unicode"/>
                <a:cs typeface="Lucida Sans Unicode"/>
              </a:rPr>
              <a:t>organization;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they 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can be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hired outside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company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as </a:t>
            </a:r>
            <a:r>
              <a:rPr sz="1800" spc="-30" dirty="0">
                <a:solidFill>
                  <a:srgbClr val="523D2F"/>
                </a:solidFill>
                <a:latin typeface="Lucida Sans Unicode"/>
                <a:cs typeface="Lucida Sans Unicode"/>
              </a:rPr>
              <a:t>long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as </a:t>
            </a:r>
            <a:r>
              <a:rPr sz="1800" spc="40" dirty="0">
                <a:solidFill>
                  <a:srgbClr val="523D2F"/>
                </a:solidFill>
                <a:latin typeface="Lucida Sans Unicode"/>
                <a:cs typeface="Lucida Sans Unicode"/>
              </a:rPr>
              <a:t>they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are </a:t>
            </a: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familiar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with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its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Lucida Sans Unicode"/>
                <a:cs typeface="Lucida Sans Unicode"/>
              </a:rPr>
              <a:t>mission.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b="1" spc="-16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100" dirty="0">
                <a:solidFill>
                  <a:srgbClr val="523D2F"/>
                </a:solidFill>
                <a:latin typeface="Tahoma"/>
                <a:cs typeface="Tahoma"/>
              </a:rPr>
              <a:t>G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165" dirty="0">
                <a:solidFill>
                  <a:srgbClr val="523D2F"/>
                </a:solidFill>
                <a:latin typeface="Tahoma"/>
                <a:cs typeface="Tahoma"/>
              </a:rPr>
              <a:t>4</a:t>
            </a:r>
            <a:r>
              <a:rPr sz="2800" b="1" spc="-385" dirty="0">
                <a:solidFill>
                  <a:srgbClr val="523D2F"/>
                </a:solidFill>
                <a:latin typeface="Tahoma"/>
                <a:cs typeface="Tahoma"/>
              </a:rPr>
              <a:t>: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65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-15" dirty="0">
                <a:solidFill>
                  <a:srgbClr val="523D2F"/>
                </a:solidFill>
                <a:latin typeface="Tahoma"/>
                <a:cs typeface="Tahoma"/>
              </a:rPr>
              <a:t>MM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U</a:t>
            </a:r>
            <a:r>
              <a:rPr sz="2800" b="1" spc="-130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r>
              <a:rPr sz="2800" b="1" spc="-67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800" b="1" spc="65" dirty="0">
                <a:solidFill>
                  <a:srgbClr val="523D2F"/>
                </a:solidFill>
                <a:latin typeface="Tahoma"/>
                <a:cs typeface="Tahoma"/>
              </a:rPr>
              <a:t>C</a:t>
            </a:r>
            <a:r>
              <a:rPr sz="2800" b="1" spc="195" dirty="0">
                <a:solidFill>
                  <a:srgbClr val="523D2F"/>
                </a:solidFill>
                <a:latin typeface="Tahoma"/>
                <a:cs typeface="Tahoma"/>
              </a:rPr>
              <a:t>A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-105" dirty="0">
                <a:solidFill>
                  <a:srgbClr val="523D2F"/>
                </a:solidFill>
                <a:latin typeface="Tahoma"/>
                <a:cs typeface="Tahoma"/>
              </a:rPr>
              <a:t>T</a:t>
            </a:r>
            <a:r>
              <a:rPr sz="2800" b="1" spc="-245" dirty="0">
                <a:solidFill>
                  <a:srgbClr val="523D2F"/>
                </a:solidFill>
                <a:latin typeface="Tahoma"/>
                <a:cs typeface="Tahoma"/>
              </a:rPr>
              <a:t>H</a:t>
            </a:r>
            <a:r>
              <a:rPr sz="2800" b="1" spc="-235" dirty="0">
                <a:solidFill>
                  <a:srgbClr val="523D2F"/>
                </a:solidFill>
                <a:latin typeface="Tahoma"/>
                <a:cs typeface="Tahoma"/>
              </a:rPr>
              <a:t>E</a:t>
            </a:r>
            <a:r>
              <a:rPr sz="2800" b="1" spc="-45" dirty="0">
                <a:solidFill>
                  <a:srgbClr val="523D2F"/>
                </a:solidFill>
                <a:latin typeface="Tahoma"/>
                <a:cs typeface="Tahoma"/>
              </a:rPr>
              <a:t> </a:t>
            </a:r>
            <a:r>
              <a:rPr sz="2800" b="1" spc="220" dirty="0">
                <a:solidFill>
                  <a:srgbClr val="523D2F"/>
                </a:solidFill>
                <a:latin typeface="Tahoma"/>
                <a:cs typeface="Tahoma"/>
              </a:rPr>
              <a:t>V</a:t>
            </a:r>
            <a:r>
              <a:rPr sz="2800" b="1" spc="-67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800" b="1" spc="-160" dirty="0">
                <a:solidFill>
                  <a:srgbClr val="523D2F"/>
                </a:solidFill>
                <a:latin typeface="Tahoma"/>
                <a:cs typeface="Tahoma"/>
              </a:rPr>
              <a:t>S</a:t>
            </a:r>
            <a:r>
              <a:rPr sz="2800" b="1" spc="-670" dirty="0">
                <a:solidFill>
                  <a:srgbClr val="523D2F"/>
                </a:solidFill>
                <a:latin typeface="Tahoma"/>
                <a:cs typeface="Tahoma"/>
              </a:rPr>
              <a:t>I</a:t>
            </a:r>
            <a:r>
              <a:rPr sz="2800" b="1" spc="150" dirty="0">
                <a:solidFill>
                  <a:srgbClr val="523D2F"/>
                </a:solidFill>
                <a:latin typeface="Tahoma"/>
                <a:cs typeface="Tahoma"/>
              </a:rPr>
              <a:t>O</a:t>
            </a:r>
            <a:r>
              <a:rPr sz="2800" b="1" spc="-170" dirty="0">
                <a:solidFill>
                  <a:srgbClr val="523D2F"/>
                </a:solidFill>
                <a:latin typeface="Tahoma"/>
                <a:cs typeface="Tahoma"/>
              </a:rPr>
              <a:t>N</a:t>
            </a:r>
            <a:endParaRPr sz="2800" dirty="0">
              <a:latin typeface="Tahoma"/>
              <a:cs typeface="Tahoma"/>
            </a:endParaRPr>
          </a:p>
          <a:p>
            <a:pPr marL="12700" marR="414020">
              <a:lnSpc>
                <a:spcPct val="125000"/>
              </a:lnSpc>
              <a:spcBef>
                <a:spcPts val="1040"/>
              </a:spcBef>
            </a:pP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Do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not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merely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call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extra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meetings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present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your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vision.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Instead,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523D2F"/>
                </a:solidFill>
                <a:latin typeface="Lucida Sans Unicode"/>
                <a:cs typeface="Lucida Sans Unicode"/>
              </a:rPr>
              <a:t>bring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it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up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whenever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you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can.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Halogen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will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achieve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this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through:</a:t>
            </a:r>
            <a:endParaRPr sz="1800" dirty="0">
              <a:latin typeface="Lucida Sans Unicode"/>
              <a:cs typeface="Lucida Sans Unicode"/>
            </a:endParaRPr>
          </a:p>
          <a:p>
            <a:pPr marL="297815" indent="-285750">
              <a:lnSpc>
                <a:spcPct val="100000"/>
              </a:lnSpc>
              <a:spcBef>
                <a:spcPts val="540"/>
              </a:spcBef>
              <a:buFont typeface="Arial" panose="020B0604020202020204" pitchFamily="34" charset="0"/>
              <a:buChar char="•"/>
              <a:tabLst>
                <a:tab pos="250825" algn="l"/>
              </a:tabLst>
            </a:pPr>
            <a:r>
              <a:rPr lang="en-GB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M</a:t>
            </a:r>
            <a:r>
              <a:rPr sz="1800" spc="-15" dirty="0" err="1">
                <a:solidFill>
                  <a:srgbClr val="523D2F"/>
                </a:solidFill>
                <a:latin typeface="Lucida Sans Unicode"/>
                <a:cs typeface="Lucida Sans Unicode"/>
              </a:rPr>
              <a:t>entioning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5" dirty="0">
                <a:solidFill>
                  <a:srgbClr val="523D2F"/>
                </a:solidFill>
                <a:latin typeface="Lucida Sans Unicode"/>
                <a:cs typeface="Lucida Sans Unicode"/>
              </a:rPr>
              <a:t>change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5" dirty="0">
                <a:solidFill>
                  <a:srgbClr val="523D2F"/>
                </a:solidFill>
                <a:latin typeface="Lucida Sans Unicode"/>
                <a:cs typeface="Lucida Sans Unicode"/>
              </a:rPr>
              <a:t>frequently</a:t>
            </a:r>
            <a:endParaRPr lang="en-GB" dirty="0">
              <a:latin typeface="Lucida Sans Unicode"/>
              <a:cs typeface="Lucida Sans Unicode"/>
            </a:endParaRPr>
          </a:p>
          <a:p>
            <a:pPr marL="297815" indent="-285750">
              <a:lnSpc>
                <a:spcPct val="100000"/>
              </a:lnSpc>
              <a:spcBef>
                <a:spcPts val="540"/>
              </a:spcBef>
              <a:buFont typeface="Arial" panose="020B0604020202020204" pitchFamily="34" charset="0"/>
              <a:buChar char="•"/>
              <a:tabLst>
                <a:tab pos="250825" algn="l"/>
              </a:tabLst>
            </a:pPr>
            <a:r>
              <a:rPr sz="1800" spc="-20" dirty="0">
                <a:solidFill>
                  <a:srgbClr val="523D2F"/>
                </a:solidFill>
                <a:latin typeface="Lucida Sans Unicode"/>
                <a:cs typeface="Lucida Sans Unicode"/>
              </a:rPr>
              <a:t>Addressing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people's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worries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523D2F"/>
                </a:solidFill>
                <a:latin typeface="Lucida Sans Unicode"/>
                <a:cs typeface="Lucida Sans Unicode"/>
              </a:rPr>
              <a:t>concerns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in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an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open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800" spc="-12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sincere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523D2F"/>
                </a:solidFill>
                <a:latin typeface="Lucida Sans Unicode"/>
                <a:cs typeface="Lucida Sans Unicode"/>
              </a:rPr>
              <a:t>manner.</a:t>
            </a:r>
            <a:endParaRPr lang="en-GB" dirty="0">
              <a:latin typeface="Lucida Sans Unicode"/>
              <a:cs typeface="Lucida Sans Unicode"/>
            </a:endParaRPr>
          </a:p>
          <a:p>
            <a:pPr marL="297815" indent="-285750">
              <a:lnSpc>
                <a:spcPct val="100000"/>
              </a:lnSpc>
              <a:spcBef>
                <a:spcPts val="540"/>
              </a:spcBef>
              <a:buFont typeface="Arial" panose="020B0604020202020204" pitchFamily="34" charset="0"/>
              <a:buChar char="•"/>
              <a:tabLst>
                <a:tab pos="250825" algn="l"/>
              </a:tabLst>
            </a:pPr>
            <a:r>
              <a:rPr sz="1800" spc="-10" dirty="0">
                <a:solidFill>
                  <a:srgbClr val="523D2F"/>
                </a:solidFill>
                <a:latin typeface="Lucida Sans Unicode"/>
                <a:cs typeface="Lucida Sans Unicode"/>
              </a:rPr>
              <a:t>Integrating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vision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into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all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facets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5" dirty="0">
                <a:solidFill>
                  <a:srgbClr val="523D2F"/>
                </a:solidFill>
                <a:latin typeface="Lucida Sans Unicode"/>
                <a:cs typeface="Lucida Sans Unicode"/>
              </a:rPr>
              <a:t>of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523D2F"/>
                </a:solidFill>
                <a:latin typeface="Lucida Sans Unicode"/>
                <a:cs typeface="Lucida Sans Unicode"/>
              </a:rPr>
              <a:t>operations,</a:t>
            </a:r>
            <a:r>
              <a:rPr sz="1800" spc="-13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from</a:t>
            </a:r>
            <a:r>
              <a:rPr lang="en-GB" dirty="0">
                <a:latin typeface="Lucida Sans Unicode"/>
                <a:cs typeface="Lucida Sans Unicode"/>
              </a:rPr>
              <a:t> p</a:t>
            </a:r>
            <a:r>
              <a:rPr sz="1800" spc="15" dirty="0" err="1">
                <a:solidFill>
                  <a:srgbClr val="523D2F"/>
                </a:solidFill>
                <a:latin typeface="Lucida Sans Unicode"/>
                <a:cs typeface="Lucida Sans Unicode"/>
              </a:rPr>
              <a:t>erformance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evaluations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523D2F"/>
                </a:solidFill>
                <a:latin typeface="Lucida Sans Unicode"/>
                <a:cs typeface="Lucida Sans Unicode"/>
              </a:rPr>
              <a:t>training,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and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523D2F"/>
                </a:solidFill>
                <a:latin typeface="Lucida Sans Unicode"/>
                <a:cs typeface="Lucida Sans Unicode"/>
              </a:rPr>
              <a:t>connecting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10" dirty="0">
                <a:solidFill>
                  <a:srgbClr val="523D2F"/>
                </a:solidFill>
                <a:latin typeface="Lucida Sans Unicode"/>
                <a:cs typeface="Lucida Sans Unicode"/>
              </a:rPr>
              <a:t>everything</a:t>
            </a:r>
            <a:r>
              <a:rPr sz="1800" spc="-120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523D2F"/>
                </a:solidFill>
                <a:latin typeface="Lucida Sans Unicode"/>
                <a:cs typeface="Lucida Sans Unicode"/>
              </a:rPr>
              <a:t>to </a:t>
            </a:r>
            <a:r>
              <a:rPr sz="1800" spc="-55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30" dirty="0">
                <a:solidFill>
                  <a:srgbClr val="523D2F"/>
                </a:solidFill>
                <a:latin typeface="Lucida Sans Unicode"/>
                <a:cs typeface="Lucida Sans Unicode"/>
              </a:rPr>
              <a:t>the</a:t>
            </a:r>
            <a:r>
              <a:rPr sz="1800" spc="-135" dirty="0">
                <a:solidFill>
                  <a:srgbClr val="523D2F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523D2F"/>
                </a:solidFill>
                <a:latin typeface="Lucida Sans Unicode"/>
                <a:cs typeface="Lucida Sans Unicode"/>
              </a:rPr>
              <a:t>goal.</a:t>
            </a:r>
            <a:endParaRPr sz="1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689"/>
    </mc:Choice>
    <mc:Fallback xmlns="">
      <p:transition spd="slow" advTm="25268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23D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2628</Words>
  <Application>Microsoft Office PowerPoint</Application>
  <PresentationFormat>Custom</PresentationFormat>
  <Paragraphs>173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Lucida Sans Unicode</vt:lpstr>
      <vt:lpstr>Tahoma</vt:lpstr>
      <vt:lpstr>Trebuchet MS</vt:lpstr>
      <vt:lpstr>Verdana</vt:lpstr>
      <vt:lpstr>Office Theme</vt:lpstr>
      <vt:lpstr>ORGANIZATIONAL CHANGE PLAN  FOR HALOGEN GROUP</vt:lpstr>
      <vt:lpstr>WHO WE ARE?</vt:lpstr>
      <vt:lpstr>PowerPoint Presentation</vt:lpstr>
      <vt:lpstr>RATIONALE FOR  CHANGE</vt:lpstr>
      <vt:lpstr>ROOT CAUSE ANALYSIS</vt:lpstr>
      <vt:lpstr>HALOGEN LEADERSHIP</vt:lpstr>
      <vt:lpstr>The company should communicate with its employees frequently, but it should also  disseminate information through a variety of channels within the company to make sure  the messages are getting over and reinforce them.</vt:lpstr>
      <vt:lpstr>CHANGE PLAN</vt:lpstr>
      <vt:lpstr>STAGE 1: CREATE URGENCY</vt:lpstr>
      <vt:lpstr>STAGE 5: REMOVE OBSTACLES</vt:lpstr>
      <vt:lpstr>STAGE 6: CREATE SHORT-TERM WINS</vt:lpstr>
      <vt:lpstr>PowerPoint Presentation</vt:lpstr>
      <vt:lpstr>Center for Creative Leadership. (2020, November 24). How to be  a successful change leader. Center for Creative Leadership.  https://www.ccl.org/articles/leading-effectively-  articles/successful-change-leader/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organizational change plan for halogen group</dc:title>
  <dc:creator>edietemaryabia</dc:creator>
  <cp:keywords>DAFNeijd8Fc,BADy_AIqyyQ</cp:keywords>
  <cp:lastModifiedBy>Mary Abia Ediete</cp:lastModifiedBy>
  <cp:revision>1</cp:revision>
  <dcterms:created xsi:type="dcterms:W3CDTF">2022-10-02T14:40:54Z</dcterms:created>
  <dcterms:modified xsi:type="dcterms:W3CDTF">2023-03-24T23:15:13Z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2022-10-02T00:00:00Z</vt:filetime>
  </property>
  <property fmtid="{D5CDD505-2E9C-101B-9397-08002B2CF9AE}" pid="3" name="Creator">
    <vt:lpwstr>Canva</vt:lpwstr>
  </property>
  <property fmtid="{D5CDD505-2E9C-101B-9397-08002B2CF9AE}" pid="4" name="LastSaved">
    <vt:filetime>2022-10-02T00:00:00Z</vt:filetime>
  </property>
</Properties>
</file>